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22"/>
  </p:notesMasterIdLst>
  <p:sldIdLst>
    <p:sldId id="398" r:id="rId3"/>
    <p:sldId id="399" r:id="rId4"/>
    <p:sldId id="400" r:id="rId5"/>
    <p:sldId id="2980" r:id="rId6"/>
    <p:sldId id="2981" r:id="rId7"/>
    <p:sldId id="882" r:id="rId8"/>
    <p:sldId id="2976" r:id="rId9"/>
    <p:sldId id="2982" r:id="rId10"/>
    <p:sldId id="2978" r:id="rId11"/>
    <p:sldId id="2983" r:id="rId12"/>
    <p:sldId id="2977" r:id="rId13"/>
    <p:sldId id="2984" r:id="rId14"/>
    <p:sldId id="2979" r:id="rId15"/>
    <p:sldId id="2985" r:id="rId16"/>
    <p:sldId id="2986" r:id="rId17"/>
    <p:sldId id="870" r:id="rId18"/>
    <p:sldId id="2987" r:id="rId19"/>
    <p:sldId id="881" r:id="rId20"/>
    <p:sldId id="812" r:id="rId2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ED265B"/>
    <a:srgbClr val="A5A5A5"/>
    <a:srgbClr val="5B9BD5"/>
    <a:srgbClr val="F58BA7"/>
    <a:srgbClr val="ED7D31"/>
    <a:srgbClr val="4472C4"/>
    <a:srgbClr val="7B8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632" autoAdjust="0"/>
  </p:normalViewPr>
  <p:slideViewPr>
    <p:cSldViewPr>
      <p:cViewPr varScale="1">
        <p:scale>
          <a:sx n="78" d="100"/>
          <a:sy n="78" d="100"/>
        </p:scale>
        <p:origin x="1397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25/07/2023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Bom boa noite gente, hoje vamos focar mais na parte prática.</a:t>
            </a:r>
          </a:p>
          <a:p>
            <a:endParaRPr lang="pt-BR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Como na semana passada a gente não conseguiu montar aos projetos, a gente vai dedicar aqui praticamente toda aula para montar os projetinhos e tirar dúvidas e explicar como eles funcionam, então primeiro a gente vai voltar lá na aula 4 né, e eu queria que vocês montassem para essa aula o semáforo com um botão né vamos entender lá que tá funcionando o que ele tá fazendo.</a:t>
            </a:r>
          </a:p>
          <a:p>
            <a:endParaRPr lang="pt-BR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Tá em seguida tá a gente vai montar o projetinho 6 tá bom que é o é a sequência de leds controlada por um potenciômetro eu vou explicar para vocês o que acontece. Por fim, a gente vai monta os projetos 7, 8 e 9, mas se não der tempo, vamos pelo menos montar o projeto 7 e 8 e o 9 fica para casa.</a:t>
            </a:r>
          </a:p>
          <a:p>
            <a:endParaRPr lang="pt-BR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Vamos pegar os kits. 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201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0596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5294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5200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9580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4883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5007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512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1180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8045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6492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2894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2243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1881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3998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25/07/2023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25/07/2023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25/07/2023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25/07/2023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25/07/2023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25/07/2023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25/07/2023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25/07/2023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25/07/2023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25/07/2023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25/07/2023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25/07/2023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25/07/2023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7gGIaHKwKaj?sharecode=1TrpxkViBZxqaoT1j6_jZitVRZhsfqe2xu3E33KvJ9k" TargetMode="External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K5JDbCrjyz?sharecode=pp-3qGgelRpNyWgKDgmOacRYwf93J0qEP1H78ZNgBpA" TargetMode="External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jpeg"/><Relationship Id="rId2" Type="http://schemas.openxmlformats.org/officeDocument/2006/relationships/tags" Target="../tags/tag1.xml"/><Relationship Id="rId1" Type="http://schemas.openxmlformats.org/officeDocument/2006/relationships/video" Target="https://www.youtube.com/embed/gsJEMH_emBM?feature=oembed" TargetMode="Externa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video" Target="https://www.youtube.com/embed/7IPvdXjr-GM?start=289&amp;feature=oembed" TargetMode="External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RTC?</a:t>
            </a:r>
          </a:p>
        </p:txBody>
      </p:sp>
      <p:pic>
        <p:nvPicPr>
          <p:cNvPr id="18" name="Picture 6" descr="Clock signals | CircuitVerse">
            <a:extLst>
              <a:ext uri="{FF2B5EF4-FFF2-40B4-BE49-F238E27FC236}">
                <a16:creationId xmlns:a16="http://schemas.microsoft.com/office/drawing/2014/main" id="{B7129290-7B92-1D86-6710-D3B8BF0D2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00"/>
          <a:stretch/>
        </p:blipFill>
        <p:spPr bwMode="auto">
          <a:xfrm>
            <a:off x="107504" y="1024300"/>
            <a:ext cx="2857503" cy="53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975EB6B-2B3F-7F40-6339-5A4EACB83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905" y="841236"/>
            <a:ext cx="6859981" cy="526064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2769D3F0-456D-534B-AF8F-DDC5900A0179}"/>
              </a:ext>
            </a:extLst>
          </p:cNvPr>
          <p:cNvSpPr txBox="1"/>
          <p:nvPr/>
        </p:nvSpPr>
        <p:spPr>
          <a:xfrm>
            <a:off x="3369202" y="47110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414042"/>
                </a:solidFill>
                <a:effectLst/>
                <a:latin typeface="Lato" panose="020F0502020204030203" pitchFamily="34" charset="0"/>
              </a:rPr>
              <a:t>Internal Circuit Blocks of a PCA21125</a:t>
            </a:r>
          </a:p>
          <a:p>
            <a:br>
              <a:rPr lang="en-US" dirty="0"/>
            </a:br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44A6216-9500-435F-4E68-0F3FD140AC9D}"/>
              </a:ext>
            </a:extLst>
          </p:cNvPr>
          <p:cNvSpPr txBox="1"/>
          <p:nvPr/>
        </p:nvSpPr>
        <p:spPr>
          <a:xfrm>
            <a:off x="2020905" y="6065403"/>
            <a:ext cx="4572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https://www.electronics-tutorials.ws/wp-content/uploads/2016/12/NXP-NEXT-Tutorial-3-fig-1.png?w=1024</a:t>
            </a:r>
          </a:p>
        </p:txBody>
      </p:sp>
    </p:spTree>
    <p:extLst>
      <p:ext uri="{BB962C8B-B14F-4D97-AF65-F5344CB8AC3E}">
        <p14:creationId xmlns:p14="http://schemas.microsoft.com/office/powerpoint/2010/main" val="146891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UTC?</a:t>
            </a: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79A63291-5710-532C-A62C-929947EBB89A}"/>
              </a:ext>
            </a:extLst>
          </p:cNvPr>
          <p:cNvGrpSpPr/>
          <p:nvPr/>
        </p:nvGrpSpPr>
        <p:grpSpPr>
          <a:xfrm>
            <a:off x="4644008" y="1052736"/>
            <a:ext cx="4248472" cy="1512168"/>
            <a:chOff x="638714" y="1308295"/>
            <a:chExt cx="10971395" cy="1901011"/>
          </a:xfrm>
        </p:grpSpPr>
        <p:sp>
          <p:nvSpPr>
            <p:cNvPr id="10" name="Rectangle 78">
              <a:extLst>
                <a:ext uri="{FF2B5EF4-FFF2-40B4-BE49-F238E27FC236}">
                  <a16:creationId xmlns:a16="http://schemas.microsoft.com/office/drawing/2014/main" id="{0A39A42F-B639-7997-3576-E824CA06D56C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Visa eliminar as questões de fuso e horário de verão em aplicações, de modo que os computadores consigam se comunicar e sincronizar.</a:t>
              </a:r>
            </a:p>
          </p:txBody>
        </p:sp>
        <p:sp>
          <p:nvSpPr>
            <p:cNvPr id="11" name="Pentagon 26">
              <a:extLst>
                <a:ext uri="{FF2B5EF4-FFF2-40B4-BE49-F238E27FC236}">
                  <a16:creationId xmlns:a16="http://schemas.microsoft.com/office/drawing/2014/main" id="{4BD09217-678C-A272-C579-FF20100B7EFF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E1240881-F6A6-9ABF-5C6D-8698DB6458D2}"/>
              </a:ext>
            </a:extLst>
          </p:cNvPr>
          <p:cNvGrpSpPr/>
          <p:nvPr/>
        </p:nvGrpSpPr>
        <p:grpSpPr>
          <a:xfrm>
            <a:off x="166526" y="1052736"/>
            <a:ext cx="4224196" cy="1512168"/>
            <a:chOff x="638714" y="1308295"/>
            <a:chExt cx="11918769" cy="1901011"/>
          </a:xfrm>
        </p:grpSpPr>
        <p:sp>
          <p:nvSpPr>
            <p:cNvPr id="3" name="Rectangle 78">
              <a:extLst>
                <a:ext uri="{FF2B5EF4-FFF2-40B4-BE49-F238E27FC236}">
                  <a16:creationId xmlns:a16="http://schemas.microsoft.com/office/drawing/2014/main" id="{020065BE-E175-BC1C-51C6-DF9DC9324DDF}"/>
                </a:ext>
              </a:extLst>
            </p:cNvPr>
            <p:cNvSpPr/>
            <p:nvPr/>
          </p:nvSpPr>
          <p:spPr bwMode="auto">
            <a:xfrm>
              <a:off x="1378422" y="1308295"/>
              <a:ext cx="11179061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Universal Time </a:t>
              </a:r>
              <a:r>
                <a:rPr lang="pt-BR" sz="2000" b="1" dirty="0" err="1">
                  <a:solidFill>
                    <a:srgbClr val="ED145B"/>
                  </a:solidFill>
                  <a:latin typeface="Gotham HTF"/>
                </a:rPr>
                <a:t>Coordinated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,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também conhecido como GMT. É um padrão de armazenamento de data/hora </a:t>
              </a:r>
              <a:r>
                <a:rPr lang="pt-BR" sz="2000" b="1" dirty="0">
                  <a:solidFill>
                    <a:srgbClr val="ED265B"/>
                  </a:solidFill>
                  <a:latin typeface="Gotham HTF"/>
                </a:rPr>
                <a:t>padrão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.</a:t>
              </a:r>
            </a:p>
          </p:txBody>
        </p:sp>
        <p:sp>
          <p:nvSpPr>
            <p:cNvPr id="4" name="Pentagon 26">
              <a:extLst>
                <a:ext uri="{FF2B5EF4-FFF2-40B4-BE49-F238E27FC236}">
                  <a16:creationId xmlns:a16="http://schemas.microsoft.com/office/drawing/2014/main" id="{709C64DB-7473-EBB5-EFC2-E9F4825A73C3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68A2B853-F5B0-F748-80AE-E73499C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8" b="29515"/>
          <a:stretch/>
        </p:blipFill>
        <p:spPr>
          <a:xfrm>
            <a:off x="0" y="2655956"/>
            <a:ext cx="9143999" cy="34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4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UTC?</a:t>
            </a:r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560FEB1C-EDD6-5798-523E-BA5D1B46D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44000" cy="49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2">
            <a:extLst>
              <a:ext uri="{FF2B5EF4-FFF2-40B4-BE49-F238E27FC236}">
                <a16:creationId xmlns:a16="http://schemas.microsoft.com/office/drawing/2014/main" id="{A40DEAA7-E95C-900F-4BC3-BE68C1AB6C3D}"/>
              </a:ext>
            </a:extLst>
          </p:cNvPr>
          <p:cNvGrpSpPr/>
          <p:nvPr/>
        </p:nvGrpSpPr>
        <p:grpSpPr>
          <a:xfrm>
            <a:off x="323528" y="5787960"/>
            <a:ext cx="7920880" cy="593368"/>
            <a:chOff x="638714" y="1308295"/>
            <a:chExt cx="20455144" cy="1901011"/>
          </a:xfrm>
        </p:grpSpPr>
        <p:sp>
          <p:nvSpPr>
            <p:cNvPr id="6" name="Rectangle 78">
              <a:extLst>
                <a:ext uri="{FF2B5EF4-FFF2-40B4-BE49-F238E27FC236}">
                  <a16:creationId xmlns:a16="http://schemas.microsoft.com/office/drawing/2014/main" id="{7E03FE31-4789-276D-F7A5-819F56474ECB}"/>
                </a:ext>
              </a:extLst>
            </p:cNvPr>
            <p:cNvSpPr/>
            <p:nvPr/>
          </p:nvSpPr>
          <p:spPr bwMode="auto">
            <a:xfrm>
              <a:off x="1378424" y="1308295"/>
              <a:ext cx="19715434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São Paulo – 24 de Julho de 2023 – 12:30pm</a:t>
              </a:r>
            </a:p>
            <a:p>
              <a:pPr marL="0" indent="0">
                <a:buNone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UTC           –  24 de Julho de 2023 – 03:30pm</a:t>
              </a:r>
            </a:p>
          </p:txBody>
        </p:sp>
        <p:sp>
          <p:nvSpPr>
            <p:cNvPr id="7" name="Pentagon 26">
              <a:extLst>
                <a:ext uri="{FF2B5EF4-FFF2-40B4-BE49-F238E27FC236}">
                  <a16:creationId xmlns:a16="http://schemas.microsoft.com/office/drawing/2014/main" id="{E76D0BC0-AFEC-7D35-5F71-1508FAE76B55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35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Watchdog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?</a:t>
            </a:r>
          </a:p>
        </p:txBody>
      </p:sp>
      <p:pic>
        <p:nvPicPr>
          <p:cNvPr id="1026" name="Picture 2" descr="Resolving Blue Screen errors in Windows - Microsoft Support">
            <a:extLst>
              <a:ext uri="{FF2B5EF4-FFF2-40B4-BE49-F238E27FC236}">
                <a16:creationId xmlns:a16="http://schemas.microsoft.com/office/drawing/2014/main" id="{BF3B96DC-C5DC-523F-8657-9D51AD682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204864"/>
            <a:ext cx="5237742" cy="326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7">
            <a:extLst>
              <a:ext uri="{FF2B5EF4-FFF2-40B4-BE49-F238E27FC236}">
                <a16:creationId xmlns:a16="http://schemas.microsoft.com/office/drawing/2014/main" id="{6D63C9B6-6B45-03AB-5B8E-94C28F53676D}"/>
              </a:ext>
            </a:extLst>
          </p:cNvPr>
          <p:cNvGrpSpPr/>
          <p:nvPr/>
        </p:nvGrpSpPr>
        <p:grpSpPr>
          <a:xfrm>
            <a:off x="107505" y="1367338"/>
            <a:ext cx="3672407" cy="1392278"/>
            <a:chOff x="719958" y="1520568"/>
            <a:chExt cx="4896543" cy="1461861"/>
          </a:xfrm>
        </p:grpSpPr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077A5C3C-3361-C5A3-18FC-5EEEC6BFC339}"/>
                </a:ext>
              </a:extLst>
            </p:cNvPr>
            <p:cNvSpPr/>
            <p:nvPr/>
          </p:nvSpPr>
          <p:spPr>
            <a:xfrm>
              <a:off x="1897041" y="1520571"/>
              <a:ext cx="3719460" cy="1461858"/>
            </a:xfrm>
            <a:prstGeom prst="rect">
              <a:avLst/>
            </a:prstGeom>
            <a:solidFill>
              <a:srgbClr val="F2F2F2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0" rtlCol="0" anchor="ctr">
              <a:noAutofit/>
            </a:bodyPr>
            <a:lstStyle/>
            <a:p>
              <a:pPr defTabSz="685800">
                <a:defRPr/>
              </a:pPr>
              <a:r>
                <a:rPr lang="pt-BR" kern="0" dirty="0">
                  <a:solidFill>
                    <a:prstClr val="black"/>
                  </a:solidFill>
                  <a:latin typeface="Gotham HTF"/>
                </a:rPr>
                <a:t>Imagine que você está fazendo uma </a:t>
              </a:r>
              <a:r>
                <a:rPr lang="pt-BR" b="1" kern="0" dirty="0">
                  <a:solidFill>
                    <a:srgbClr val="ED145B"/>
                  </a:solidFill>
                  <a:latin typeface="Gotham HTF"/>
                </a:rPr>
                <a:t>demonstração</a:t>
              </a:r>
              <a:r>
                <a:rPr lang="pt-BR" kern="0" dirty="0">
                  <a:solidFill>
                    <a:prstClr val="black"/>
                  </a:solidFill>
                  <a:latin typeface="Gotham HTF"/>
                </a:rPr>
                <a:t> para um cliente e acontece isso...</a:t>
              </a:r>
            </a:p>
          </p:txBody>
        </p:sp>
        <p:sp>
          <p:nvSpPr>
            <p:cNvPr id="5" name="Rectangle 10">
              <a:extLst>
                <a:ext uri="{FF2B5EF4-FFF2-40B4-BE49-F238E27FC236}">
                  <a16:creationId xmlns:a16="http://schemas.microsoft.com/office/drawing/2014/main" id="{C6B9177F-B895-24FF-0431-4D60058A0CB5}"/>
                </a:ext>
              </a:extLst>
            </p:cNvPr>
            <p:cNvSpPr/>
            <p:nvPr/>
          </p:nvSpPr>
          <p:spPr>
            <a:xfrm>
              <a:off x="719958" y="1520568"/>
              <a:ext cx="1177082" cy="1461858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0" rtlCol="0" anchor="ctr"/>
            <a:lstStyle/>
            <a:p>
              <a:pPr algn="ctr" defTabSz="685800">
                <a:defRPr/>
              </a:pPr>
              <a:endParaRPr lang="pt-BR" kern="0" dirty="0">
                <a:solidFill>
                  <a:srgbClr val="595959"/>
                </a:solidFill>
                <a:latin typeface="Gotham HTF"/>
              </a:endParaRPr>
            </a:p>
          </p:txBody>
        </p:sp>
        <p:sp>
          <p:nvSpPr>
            <p:cNvPr id="6" name="Isosceles Triangle 6">
              <a:extLst>
                <a:ext uri="{FF2B5EF4-FFF2-40B4-BE49-F238E27FC236}">
                  <a16:creationId xmlns:a16="http://schemas.microsoft.com/office/drawing/2014/main" id="{1BE60890-4C0B-706A-87DA-915D598179B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12183" y="2104531"/>
              <a:ext cx="476839" cy="29393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dirty="0">
                <a:solidFill>
                  <a:prstClr val="white"/>
                </a:solidFill>
                <a:latin typeface="Gotham HTF"/>
              </a:endParaRPr>
            </a:p>
          </p:txBody>
        </p:sp>
      </p:grpSp>
      <p:grpSp>
        <p:nvGrpSpPr>
          <p:cNvPr id="7" name="Group 8">
            <a:extLst>
              <a:ext uri="{FF2B5EF4-FFF2-40B4-BE49-F238E27FC236}">
                <a16:creationId xmlns:a16="http://schemas.microsoft.com/office/drawing/2014/main" id="{3DF8E9BE-7345-D9A1-6B66-4C2B567403F0}"/>
              </a:ext>
            </a:extLst>
          </p:cNvPr>
          <p:cNvGrpSpPr/>
          <p:nvPr/>
        </p:nvGrpSpPr>
        <p:grpSpPr>
          <a:xfrm>
            <a:off x="107505" y="4828537"/>
            <a:ext cx="3672406" cy="1392275"/>
            <a:chOff x="719958" y="3197948"/>
            <a:chExt cx="4896541" cy="1461858"/>
          </a:xfrm>
        </p:grpSpPr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7BA30968-9F35-0625-F476-55130E3F2447}"/>
                </a:ext>
              </a:extLst>
            </p:cNvPr>
            <p:cNvSpPr/>
            <p:nvPr/>
          </p:nvSpPr>
          <p:spPr>
            <a:xfrm>
              <a:off x="719958" y="3197948"/>
              <a:ext cx="1177082" cy="1461858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0" rtlCol="0" anchor="ctr"/>
            <a:lstStyle/>
            <a:p>
              <a:pPr algn="ctr" defTabSz="685800">
                <a:defRPr/>
              </a:pPr>
              <a:endParaRPr lang="pt-BR" kern="0" dirty="0">
                <a:solidFill>
                  <a:srgbClr val="595959"/>
                </a:solidFill>
                <a:latin typeface="Gotham HTF"/>
              </a:endParaRPr>
            </a:p>
          </p:txBody>
        </p:sp>
        <p:sp>
          <p:nvSpPr>
            <p:cNvPr id="10" name="Rectangle 41">
              <a:extLst>
                <a:ext uri="{FF2B5EF4-FFF2-40B4-BE49-F238E27FC236}">
                  <a16:creationId xmlns:a16="http://schemas.microsoft.com/office/drawing/2014/main" id="{BE817DA0-5E92-8DA6-E85C-E80FB664FDE5}"/>
                </a:ext>
              </a:extLst>
            </p:cNvPr>
            <p:cNvSpPr/>
            <p:nvPr/>
          </p:nvSpPr>
          <p:spPr>
            <a:xfrm>
              <a:off x="1897040" y="3197948"/>
              <a:ext cx="3719459" cy="1461858"/>
            </a:xfrm>
            <a:prstGeom prst="rect">
              <a:avLst/>
            </a:prstGeom>
            <a:solidFill>
              <a:srgbClr val="F2F2F2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0" rtlCol="0" anchor="ctr">
              <a:noAutofit/>
            </a:bodyPr>
            <a:lstStyle/>
            <a:p>
              <a:pPr defTabSz="685800">
                <a:defRPr/>
              </a:pPr>
              <a:r>
                <a:rPr lang="pt-BR" kern="0" dirty="0">
                  <a:solidFill>
                    <a:prstClr val="black"/>
                  </a:solidFill>
                  <a:latin typeface="Gotham HTF"/>
                </a:rPr>
                <a:t>Agora imagine que isso aconteceu com um equipamento que </a:t>
              </a:r>
              <a:r>
                <a:rPr lang="pt-BR" b="1" kern="0" dirty="0">
                  <a:solidFill>
                    <a:srgbClr val="ED145B"/>
                  </a:solidFill>
                  <a:latin typeface="Gotham HTF"/>
                </a:rPr>
                <a:t>monitora</a:t>
              </a:r>
              <a:r>
                <a:rPr lang="pt-BR" kern="0" dirty="0">
                  <a:solidFill>
                    <a:prstClr val="black"/>
                  </a:solidFill>
                  <a:latin typeface="Gotham HTF"/>
                </a:rPr>
                <a:t> </a:t>
              </a:r>
              <a:r>
                <a:rPr lang="pt-BR" b="1" kern="0" dirty="0">
                  <a:solidFill>
                    <a:srgbClr val="ED145B"/>
                  </a:solidFill>
                  <a:latin typeface="Gotham HTF"/>
                </a:rPr>
                <a:t>barragens de minério</a:t>
              </a:r>
              <a:r>
                <a:rPr lang="pt-BR" kern="0" dirty="0">
                  <a:solidFill>
                    <a:prstClr val="black"/>
                  </a:solidFill>
                  <a:latin typeface="Gotham HTF"/>
                </a:rPr>
                <a:t>.</a:t>
              </a:r>
            </a:p>
          </p:txBody>
        </p:sp>
        <p:sp>
          <p:nvSpPr>
            <p:cNvPr id="11" name="Isosceles Triangle 39">
              <a:extLst>
                <a:ext uri="{FF2B5EF4-FFF2-40B4-BE49-F238E27FC236}">
                  <a16:creationId xmlns:a16="http://schemas.microsoft.com/office/drawing/2014/main" id="{F0D718D4-1D04-314A-5A99-821A938C0B8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12183" y="3781909"/>
              <a:ext cx="476839" cy="29393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dirty="0">
                <a:solidFill>
                  <a:prstClr val="white"/>
                </a:solidFill>
                <a:latin typeface="Gotham HTF"/>
              </a:endParaRPr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B167BE01-7B57-5E69-7990-D157FA6F85CE}"/>
              </a:ext>
            </a:extLst>
          </p:cNvPr>
          <p:cNvGrpSpPr/>
          <p:nvPr/>
        </p:nvGrpSpPr>
        <p:grpSpPr>
          <a:xfrm>
            <a:off x="107505" y="3100482"/>
            <a:ext cx="3672407" cy="1387189"/>
            <a:chOff x="719958" y="4875325"/>
            <a:chExt cx="4896542" cy="1461858"/>
          </a:xfrm>
        </p:grpSpPr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21D755E0-EE6D-6428-0BAF-42B684EC382E}"/>
                </a:ext>
              </a:extLst>
            </p:cNvPr>
            <p:cNvSpPr/>
            <p:nvPr/>
          </p:nvSpPr>
          <p:spPr>
            <a:xfrm>
              <a:off x="719958" y="4875325"/>
              <a:ext cx="1177082" cy="1461858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0" rtlCol="0" anchor="ctr"/>
            <a:lstStyle/>
            <a:p>
              <a:pPr algn="ctr" defTabSz="685800">
                <a:defRPr/>
              </a:pPr>
              <a:endParaRPr lang="pt-BR" kern="0" dirty="0">
                <a:solidFill>
                  <a:srgbClr val="595959"/>
                </a:solidFill>
                <a:latin typeface="Gotham HTF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2346620A-226B-95A3-C35E-ADDBA98E00B9}"/>
                </a:ext>
              </a:extLst>
            </p:cNvPr>
            <p:cNvSpPr/>
            <p:nvPr/>
          </p:nvSpPr>
          <p:spPr>
            <a:xfrm>
              <a:off x="1897041" y="4875325"/>
              <a:ext cx="3719459" cy="1461858"/>
            </a:xfrm>
            <a:prstGeom prst="rect">
              <a:avLst/>
            </a:prstGeom>
            <a:solidFill>
              <a:srgbClr val="F2F2F2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0" rtlCol="0" anchor="ctr">
              <a:noAutofit/>
            </a:bodyPr>
            <a:lstStyle/>
            <a:p>
              <a:pPr defTabSz="685800">
                <a:defRPr/>
              </a:pPr>
              <a:r>
                <a:rPr lang="pt-BR" kern="0" dirty="0">
                  <a:solidFill>
                    <a:prstClr val="black"/>
                  </a:solidFill>
                  <a:latin typeface="Gotham HTF"/>
                </a:rPr>
                <a:t>Agora imagine que você tem </a:t>
              </a:r>
              <a:r>
                <a:rPr lang="pt-BR" b="1" kern="0" dirty="0">
                  <a:solidFill>
                    <a:srgbClr val="ED145B"/>
                  </a:solidFill>
                  <a:latin typeface="Gotham HTF"/>
                </a:rPr>
                <a:t>centenas</a:t>
              </a:r>
              <a:r>
                <a:rPr lang="pt-BR" kern="0" dirty="0">
                  <a:solidFill>
                    <a:prstClr val="black"/>
                  </a:solidFill>
                  <a:latin typeface="Gotham HTF"/>
                </a:rPr>
                <a:t> desses equipamentos </a:t>
              </a:r>
              <a:r>
                <a:rPr lang="pt-BR" b="1" kern="0" dirty="0">
                  <a:solidFill>
                    <a:srgbClr val="ED145B"/>
                  </a:solidFill>
                  <a:latin typeface="Gotham HTF"/>
                </a:rPr>
                <a:t>espalhados</a:t>
              </a:r>
              <a:r>
                <a:rPr lang="pt-BR" kern="0" dirty="0">
                  <a:solidFill>
                    <a:prstClr val="black"/>
                  </a:solidFill>
                  <a:latin typeface="Gotham HTF"/>
                </a:rPr>
                <a:t> pelo </a:t>
              </a:r>
              <a:r>
                <a:rPr lang="pt-BR" b="1" kern="0" dirty="0">
                  <a:solidFill>
                    <a:srgbClr val="ED145B"/>
                  </a:solidFill>
                  <a:latin typeface="Gotham HTF"/>
                </a:rPr>
                <a:t>Brasil</a:t>
              </a:r>
              <a:r>
                <a:rPr lang="pt-BR" kern="0" dirty="0">
                  <a:solidFill>
                    <a:prstClr val="black"/>
                  </a:solidFill>
                  <a:latin typeface="Gotham HTF"/>
                </a:rPr>
                <a:t>.</a:t>
              </a:r>
            </a:p>
          </p:txBody>
        </p:sp>
        <p:sp>
          <p:nvSpPr>
            <p:cNvPr id="15" name="Isosceles Triangle 44">
              <a:extLst>
                <a:ext uri="{FF2B5EF4-FFF2-40B4-BE49-F238E27FC236}">
                  <a16:creationId xmlns:a16="http://schemas.microsoft.com/office/drawing/2014/main" id="{A4DCD4F9-F50E-A237-352F-06C3F2D78BB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12183" y="5459288"/>
              <a:ext cx="476839" cy="29393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dirty="0">
                <a:solidFill>
                  <a:prstClr val="white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44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Watchdog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7319B8-9C87-478B-4D9C-69618FB36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489298"/>
            <a:ext cx="2933700" cy="4171950"/>
          </a:xfrm>
          <a:prstGeom prst="rect">
            <a:avLst/>
          </a:prstGeom>
        </p:spPr>
      </p:pic>
      <p:sp>
        <p:nvSpPr>
          <p:cNvPr id="53" name="Rectangle 2">
            <a:extLst>
              <a:ext uri="{FF2B5EF4-FFF2-40B4-BE49-F238E27FC236}">
                <a16:creationId xmlns:a16="http://schemas.microsoft.com/office/drawing/2014/main" id="{A741F2F5-7B2B-E94B-BD21-56097B2BB54C}"/>
              </a:ext>
            </a:extLst>
          </p:cNvPr>
          <p:cNvSpPr/>
          <p:nvPr/>
        </p:nvSpPr>
        <p:spPr>
          <a:xfrm>
            <a:off x="4368572" y="1268760"/>
            <a:ext cx="4523908" cy="10944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 dirty="0" err="1">
                <a:solidFill>
                  <a:srgbClr val="ED145B"/>
                </a:solidFill>
                <a:latin typeface="Gotham HTF"/>
              </a:rPr>
              <a:t>Watchdog</a:t>
            </a:r>
            <a:r>
              <a:rPr lang="pt-BR" dirty="0">
                <a:solidFill>
                  <a:prstClr val="black"/>
                </a:solidFill>
                <a:latin typeface="Gotham HTF"/>
              </a:rPr>
              <a:t> é um componente de </a:t>
            </a:r>
            <a:r>
              <a:rPr lang="pt-BR" b="1" dirty="0">
                <a:solidFill>
                  <a:srgbClr val="ED145B"/>
                </a:solidFill>
                <a:latin typeface="Gotham HTF"/>
              </a:rPr>
              <a:t>hardware</a:t>
            </a:r>
            <a:r>
              <a:rPr lang="pt-BR" dirty="0">
                <a:solidFill>
                  <a:prstClr val="black"/>
                </a:solidFill>
                <a:latin typeface="Gotham HTF"/>
              </a:rPr>
              <a:t> responsável por </a:t>
            </a:r>
            <a:r>
              <a:rPr lang="pt-BR" b="1" dirty="0">
                <a:solidFill>
                  <a:srgbClr val="ED145B"/>
                </a:solidFill>
                <a:latin typeface="Gotham HTF"/>
              </a:rPr>
              <a:t>verificar</a:t>
            </a:r>
            <a:r>
              <a:rPr lang="pt-BR" dirty="0">
                <a:solidFill>
                  <a:prstClr val="black"/>
                </a:solidFill>
                <a:latin typeface="Gotham HTF"/>
              </a:rPr>
              <a:t> se o software está </a:t>
            </a:r>
            <a:r>
              <a:rPr lang="pt-BR" b="1" dirty="0">
                <a:solidFill>
                  <a:srgbClr val="ED145B"/>
                </a:solidFill>
                <a:latin typeface="Gotham HTF"/>
              </a:rPr>
              <a:t>operando normalmente</a:t>
            </a:r>
            <a:r>
              <a:rPr lang="pt-BR" dirty="0">
                <a:solidFill>
                  <a:prstClr val="black"/>
                </a:solidFill>
                <a:latin typeface="Gotham HTF"/>
              </a:rPr>
              <a:t>.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D67BFBD5-7BB1-EF1A-F43B-C63107789AC2}"/>
              </a:ext>
            </a:extLst>
          </p:cNvPr>
          <p:cNvSpPr/>
          <p:nvPr/>
        </p:nvSpPr>
        <p:spPr>
          <a:xfrm>
            <a:off x="4155737" y="1268760"/>
            <a:ext cx="212834" cy="109446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55" name="Oval 4">
            <a:extLst>
              <a:ext uri="{FF2B5EF4-FFF2-40B4-BE49-F238E27FC236}">
                <a16:creationId xmlns:a16="http://schemas.microsoft.com/office/drawing/2014/main" id="{CCCE4147-B97B-9790-E892-9239EE7399F4}"/>
              </a:ext>
            </a:extLst>
          </p:cNvPr>
          <p:cNvSpPr>
            <a:spLocks noChangeAspect="1"/>
          </p:cNvSpPr>
          <p:nvPr/>
        </p:nvSpPr>
        <p:spPr>
          <a:xfrm>
            <a:off x="3371326" y="1504266"/>
            <a:ext cx="623455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56" name="Straight Connector 5">
            <a:extLst>
              <a:ext uri="{FF2B5EF4-FFF2-40B4-BE49-F238E27FC236}">
                <a16:creationId xmlns:a16="http://schemas.microsoft.com/office/drawing/2014/main" id="{EA149BD2-D504-5801-73D2-F07F4C3A7374}"/>
              </a:ext>
            </a:extLst>
          </p:cNvPr>
          <p:cNvCxnSpPr>
            <a:stCxn id="55" idx="6"/>
            <a:endCxn id="54" idx="1"/>
          </p:cNvCxnSpPr>
          <p:nvPr/>
        </p:nvCxnSpPr>
        <p:spPr>
          <a:xfrm flipV="1">
            <a:off x="3994781" y="1815993"/>
            <a:ext cx="160956" cy="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79">
            <a:extLst>
              <a:ext uri="{FF2B5EF4-FFF2-40B4-BE49-F238E27FC236}">
                <a16:creationId xmlns:a16="http://schemas.microsoft.com/office/drawing/2014/main" id="{8EF19302-8B84-EBC9-3071-F5C70020EBA2}"/>
              </a:ext>
            </a:extLst>
          </p:cNvPr>
          <p:cNvSpPr/>
          <p:nvPr/>
        </p:nvSpPr>
        <p:spPr>
          <a:xfrm>
            <a:off x="4368572" y="2982606"/>
            <a:ext cx="4523908" cy="10944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dirty="0">
                <a:solidFill>
                  <a:prstClr val="black"/>
                </a:solidFill>
                <a:latin typeface="Gotham HTF"/>
              </a:rPr>
              <a:t>Caso seja detectado que o software </a:t>
            </a:r>
            <a:r>
              <a:rPr lang="pt-BR" b="1" dirty="0">
                <a:solidFill>
                  <a:srgbClr val="ED145B"/>
                </a:solidFill>
                <a:latin typeface="Gotham HTF"/>
              </a:rPr>
              <a:t>“travou” </a:t>
            </a:r>
            <a:r>
              <a:rPr lang="pt-BR" dirty="0">
                <a:solidFill>
                  <a:prstClr val="black"/>
                </a:solidFill>
                <a:latin typeface="Gotham HTF"/>
              </a:rPr>
              <a:t>ou algum componente dele está </a:t>
            </a:r>
            <a:r>
              <a:rPr lang="pt-BR" b="1" dirty="0">
                <a:solidFill>
                  <a:srgbClr val="ED145B"/>
                </a:solidFill>
                <a:latin typeface="Gotham HTF"/>
              </a:rPr>
              <a:t>preso em um loop</a:t>
            </a:r>
            <a:r>
              <a:rPr lang="pt-BR" dirty="0">
                <a:solidFill>
                  <a:prstClr val="black"/>
                </a:solidFill>
                <a:latin typeface="Gotham HTF"/>
              </a:rPr>
              <a:t>, o </a:t>
            </a:r>
            <a:r>
              <a:rPr lang="pt-BR" dirty="0" err="1">
                <a:solidFill>
                  <a:prstClr val="black"/>
                </a:solidFill>
                <a:latin typeface="Gotham HTF"/>
              </a:rPr>
              <a:t>watchdog</a:t>
            </a:r>
            <a:r>
              <a:rPr lang="pt-BR" dirty="0">
                <a:solidFill>
                  <a:prstClr val="black"/>
                </a:solidFill>
                <a:latin typeface="Gotham HTF"/>
              </a:rPr>
              <a:t> </a:t>
            </a:r>
            <a:r>
              <a:rPr lang="pt-BR" b="1" dirty="0">
                <a:solidFill>
                  <a:srgbClr val="ED145B"/>
                </a:solidFill>
                <a:latin typeface="Gotham HTF"/>
              </a:rPr>
              <a:t>reseta</a:t>
            </a:r>
            <a:r>
              <a:rPr lang="pt-BR" dirty="0">
                <a:solidFill>
                  <a:prstClr val="black"/>
                </a:solidFill>
                <a:latin typeface="Gotham HTF"/>
              </a:rPr>
              <a:t> o hardware.</a:t>
            </a:r>
          </a:p>
        </p:txBody>
      </p:sp>
      <p:sp>
        <p:nvSpPr>
          <p:cNvPr id="59" name="Rectangle 80">
            <a:extLst>
              <a:ext uri="{FF2B5EF4-FFF2-40B4-BE49-F238E27FC236}">
                <a16:creationId xmlns:a16="http://schemas.microsoft.com/office/drawing/2014/main" id="{ED1D3391-9608-6A36-E369-EB6BCBCA2509}"/>
              </a:ext>
            </a:extLst>
          </p:cNvPr>
          <p:cNvSpPr/>
          <p:nvPr/>
        </p:nvSpPr>
        <p:spPr>
          <a:xfrm>
            <a:off x="4155737" y="2982606"/>
            <a:ext cx="212834" cy="109446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60" name="Oval 81">
            <a:extLst>
              <a:ext uri="{FF2B5EF4-FFF2-40B4-BE49-F238E27FC236}">
                <a16:creationId xmlns:a16="http://schemas.microsoft.com/office/drawing/2014/main" id="{277C2949-0076-68D4-E9A3-D9D1C5F6CE87}"/>
              </a:ext>
            </a:extLst>
          </p:cNvPr>
          <p:cNvSpPr>
            <a:spLocks noChangeAspect="1"/>
          </p:cNvSpPr>
          <p:nvPr/>
        </p:nvSpPr>
        <p:spPr>
          <a:xfrm>
            <a:off x="3371326" y="3218112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61" name="Straight Connector 82">
            <a:extLst>
              <a:ext uri="{FF2B5EF4-FFF2-40B4-BE49-F238E27FC236}">
                <a16:creationId xmlns:a16="http://schemas.microsoft.com/office/drawing/2014/main" id="{C24A1F8A-78C9-54B9-8697-74D57F305C7B}"/>
              </a:ext>
            </a:extLst>
          </p:cNvPr>
          <p:cNvCxnSpPr>
            <a:stCxn id="60" idx="6"/>
            <a:endCxn id="59" idx="1"/>
          </p:cNvCxnSpPr>
          <p:nvPr/>
        </p:nvCxnSpPr>
        <p:spPr>
          <a:xfrm flipV="1">
            <a:off x="3994781" y="3529839"/>
            <a:ext cx="160956" cy="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85">
            <a:extLst>
              <a:ext uri="{FF2B5EF4-FFF2-40B4-BE49-F238E27FC236}">
                <a16:creationId xmlns:a16="http://schemas.microsoft.com/office/drawing/2014/main" id="{C0315760-36FE-1829-370B-7F765724AC26}"/>
              </a:ext>
            </a:extLst>
          </p:cNvPr>
          <p:cNvSpPr/>
          <p:nvPr/>
        </p:nvSpPr>
        <p:spPr>
          <a:xfrm>
            <a:off x="4368572" y="4710798"/>
            <a:ext cx="4523908" cy="10944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dirty="0">
                <a:solidFill>
                  <a:prstClr val="black"/>
                </a:solidFill>
                <a:latin typeface="Gotham HTF"/>
              </a:rPr>
              <a:t>Praticamente </a:t>
            </a:r>
            <a:r>
              <a:rPr lang="pt-BR" b="1" dirty="0">
                <a:solidFill>
                  <a:srgbClr val="ED145B"/>
                </a:solidFill>
                <a:latin typeface="Gotham HTF"/>
              </a:rPr>
              <a:t>todos os microcontroladores </a:t>
            </a:r>
            <a:r>
              <a:rPr lang="pt-BR" dirty="0">
                <a:solidFill>
                  <a:prstClr val="black"/>
                </a:solidFill>
                <a:latin typeface="Gotham HTF"/>
              </a:rPr>
              <a:t>atuais possuem um </a:t>
            </a:r>
            <a:r>
              <a:rPr lang="pt-BR" dirty="0" err="1">
                <a:solidFill>
                  <a:prstClr val="black"/>
                </a:solidFill>
                <a:latin typeface="Gotham HTF"/>
              </a:rPr>
              <a:t>watchdog</a:t>
            </a:r>
            <a:r>
              <a:rPr lang="pt-BR" dirty="0">
                <a:solidFill>
                  <a:prstClr val="black"/>
                </a:solidFill>
                <a:latin typeface="Gotham HTF"/>
              </a:rPr>
              <a:t> independente, e para </a:t>
            </a:r>
            <a:r>
              <a:rPr lang="pt-BR" b="1" dirty="0">
                <a:solidFill>
                  <a:srgbClr val="ED145B"/>
                </a:solidFill>
                <a:latin typeface="Gotham HTF"/>
              </a:rPr>
              <a:t>casos críticos</a:t>
            </a:r>
            <a:r>
              <a:rPr lang="pt-BR" dirty="0">
                <a:solidFill>
                  <a:prstClr val="black"/>
                </a:solidFill>
                <a:latin typeface="Gotham HTF"/>
              </a:rPr>
              <a:t>, é possível usar um </a:t>
            </a:r>
            <a:r>
              <a:rPr lang="pt-BR" b="1" dirty="0" err="1">
                <a:solidFill>
                  <a:srgbClr val="ED145B"/>
                </a:solidFill>
                <a:latin typeface="Gotham HTF"/>
              </a:rPr>
              <a:t>watchdog</a:t>
            </a:r>
            <a:r>
              <a:rPr lang="pt-BR" b="1" dirty="0">
                <a:solidFill>
                  <a:srgbClr val="ED145B"/>
                </a:solidFill>
                <a:latin typeface="Gotham HTF"/>
              </a:rPr>
              <a:t> externo dedicado</a:t>
            </a:r>
            <a:r>
              <a:rPr lang="pt-BR" dirty="0">
                <a:solidFill>
                  <a:prstClr val="black"/>
                </a:solidFill>
                <a:latin typeface="Gotham HTF"/>
              </a:rPr>
              <a:t>.</a:t>
            </a:r>
          </a:p>
        </p:txBody>
      </p:sp>
      <p:sp>
        <p:nvSpPr>
          <p:cNvPr id="64" name="Rectangle 86">
            <a:extLst>
              <a:ext uri="{FF2B5EF4-FFF2-40B4-BE49-F238E27FC236}">
                <a16:creationId xmlns:a16="http://schemas.microsoft.com/office/drawing/2014/main" id="{59054F8F-CF0B-68A0-ED2A-B7AC4ED52E3D}"/>
              </a:ext>
            </a:extLst>
          </p:cNvPr>
          <p:cNvSpPr/>
          <p:nvPr/>
        </p:nvSpPr>
        <p:spPr>
          <a:xfrm>
            <a:off x="4155737" y="4710798"/>
            <a:ext cx="212834" cy="109446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65" name="Oval 87">
            <a:extLst>
              <a:ext uri="{FF2B5EF4-FFF2-40B4-BE49-F238E27FC236}">
                <a16:creationId xmlns:a16="http://schemas.microsoft.com/office/drawing/2014/main" id="{0B4F93FD-7DFF-2B2B-CC25-69C6A4915072}"/>
              </a:ext>
            </a:extLst>
          </p:cNvPr>
          <p:cNvSpPr>
            <a:spLocks noChangeAspect="1"/>
          </p:cNvSpPr>
          <p:nvPr/>
        </p:nvSpPr>
        <p:spPr>
          <a:xfrm>
            <a:off x="3371326" y="4946305"/>
            <a:ext cx="623455" cy="6234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66" name="Straight Connector 88">
            <a:extLst>
              <a:ext uri="{FF2B5EF4-FFF2-40B4-BE49-F238E27FC236}">
                <a16:creationId xmlns:a16="http://schemas.microsoft.com/office/drawing/2014/main" id="{288A9D99-AB60-0081-9E50-1340F883028B}"/>
              </a:ext>
            </a:extLst>
          </p:cNvPr>
          <p:cNvCxnSpPr>
            <a:stCxn id="65" idx="6"/>
            <a:endCxn id="64" idx="1"/>
          </p:cNvCxnSpPr>
          <p:nvPr/>
        </p:nvCxnSpPr>
        <p:spPr>
          <a:xfrm flipV="1">
            <a:off x="3994781" y="5258032"/>
            <a:ext cx="160956" cy="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79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Watchdog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715E94-5100-8A6E-310D-56D71CA689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8" t="6202" r="7061" b="3528"/>
          <a:stretch/>
        </p:blipFill>
        <p:spPr>
          <a:xfrm>
            <a:off x="4644008" y="1988840"/>
            <a:ext cx="4464496" cy="3143867"/>
          </a:xfrm>
          <a:prstGeom prst="rect">
            <a:avLst/>
          </a:prstGeom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EF86AC55-6E52-90D9-1DEF-75EC2B2F2C13}"/>
              </a:ext>
            </a:extLst>
          </p:cNvPr>
          <p:cNvGrpSpPr/>
          <p:nvPr/>
        </p:nvGrpSpPr>
        <p:grpSpPr>
          <a:xfrm>
            <a:off x="178311" y="1556792"/>
            <a:ext cx="4177665" cy="1094466"/>
            <a:chOff x="178311" y="1556792"/>
            <a:chExt cx="4177665" cy="1094466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B3605A69-0B8C-7C12-7002-44CDA5309315}"/>
                </a:ext>
              </a:extLst>
            </p:cNvPr>
            <p:cNvSpPr/>
            <p:nvPr/>
          </p:nvSpPr>
          <p:spPr>
            <a:xfrm>
              <a:off x="1175557" y="1556792"/>
              <a:ext cx="3180419" cy="1094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dirty="0">
                  <a:solidFill>
                    <a:prstClr val="black"/>
                  </a:solidFill>
                  <a:latin typeface="Gotham HTF"/>
                </a:rPr>
                <a:t>Basicamente, o </a:t>
              </a:r>
              <a:r>
                <a:rPr lang="pt-BR" dirty="0" err="1">
                  <a:solidFill>
                    <a:prstClr val="black"/>
                  </a:solidFill>
                  <a:latin typeface="Gotham HTF"/>
                </a:rPr>
                <a:t>Watchdog</a:t>
              </a:r>
              <a:r>
                <a:rPr lang="pt-BR" dirty="0">
                  <a:solidFill>
                    <a:prstClr val="black"/>
                  </a:solidFill>
                  <a:latin typeface="Gotham HTF"/>
                </a:rPr>
                <a:t> é um </a:t>
              </a:r>
              <a:r>
                <a:rPr lang="pt-BR" b="1" dirty="0">
                  <a:solidFill>
                    <a:srgbClr val="ED145B"/>
                  </a:solidFill>
                  <a:latin typeface="Gotham HTF"/>
                </a:rPr>
                <a:t>contador de pulsos</a:t>
              </a:r>
              <a:r>
                <a:rPr lang="pt-BR" dirty="0">
                  <a:solidFill>
                    <a:prstClr val="black"/>
                  </a:solidFill>
                  <a:latin typeface="Gotham HTF"/>
                </a:rPr>
                <a:t>. A CPU manda um pulso periódico chamado de </a:t>
              </a:r>
              <a:r>
                <a:rPr lang="pt-BR" b="1" dirty="0">
                  <a:solidFill>
                    <a:srgbClr val="ED145B"/>
                  </a:solidFill>
                  <a:latin typeface="Gotham HTF"/>
                </a:rPr>
                <a:t>Feed</a:t>
              </a:r>
              <a:r>
                <a:rPr lang="pt-BR" dirty="0">
                  <a:solidFill>
                    <a:prstClr val="black"/>
                  </a:solidFill>
                  <a:latin typeface="Gotham HTF"/>
                </a:rPr>
                <a:t>.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BDBA6DC0-FCCB-B7DF-6D1C-4509E503EE77}"/>
                </a:ext>
              </a:extLst>
            </p:cNvPr>
            <p:cNvSpPr/>
            <p:nvPr/>
          </p:nvSpPr>
          <p:spPr>
            <a:xfrm>
              <a:off x="962722" y="1556792"/>
              <a:ext cx="212834" cy="10944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dirty="0">
                <a:solidFill>
                  <a:prstClr val="white"/>
                </a:solidFill>
                <a:latin typeface="Gotham HTF"/>
              </a:endParaRPr>
            </a:p>
          </p:txBody>
        </p:sp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FEBBFA5E-1D27-981B-E325-E8DEFEDFD7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311" y="1792298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dirty="0">
                <a:solidFill>
                  <a:prstClr val="white"/>
                </a:solidFill>
                <a:latin typeface="Gotham HTF"/>
              </a:endParaRPr>
            </a:p>
          </p:txBody>
        </p:sp>
        <p:cxnSp>
          <p:nvCxnSpPr>
            <p:cNvPr id="8" name="Straight Connector 5">
              <a:extLst>
                <a:ext uri="{FF2B5EF4-FFF2-40B4-BE49-F238E27FC236}">
                  <a16:creationId xmlns:a16="http://schemas.microsoft.com/office/drawing/2014/main" id="{822A73E8-7ACE-5516-77F1-70BB5F953A4B}"/>
                </a:ext>
              </a:extLst>
            </p:cNvPr>
            <p:cNvCxnSpPr>
              <a:stCxn id="7" idx="6"/>
              <a:endCxn id="6" idx="1"/>
            </p:cNvCxnSpPr>
            <p:nvPr/>
          </p:nvCxnSpPr>
          <p:spPr>
            <a:xfrm flipV="1">
              <a:off x="801766" y="2104025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6C53BFB8-7E61-C531-A6A0-8EEFE4F75ABE}"/>
              </a:ext>
            </a:extLst>
          </p:cNvPr>
          <p:cNvGrpSpPr/>
          <p:nvPr/>
        </p:nvGrpSpPr>
        <p:grpSpPr>
          <a:xfrm>
            <a:off x="178311" y="3115724"/>
            <a:ext cx="4177665" cy="1465403"/>
            <a:chOff x="178311" y="3115724"/>
            <a:chExt cx="4177665" cy="1465403"/>
          </a:xfrm>
        </p:grpSpPr>
        <p:sp>
          <p:nvSpPr>
            <p:cNvPr id="11" name="Rectangle 79">
              <a:extLst>
                <a:ext uri="{FF2B5EF4-FFF2-40B4-BE49-F238E27FC236}">
                  <a16:creationId xmlns:a16="http://schemas.microsoft.com/office/drawing/2014/main" id="{B65E5475-85DD-65B6-D60C-983DB8DC7B88}"/>
                </a:ext>
              </a:extLst>
            </p:cNvPr>
            <p:cNvSpPr/>
            <p:nvPr/>
          </p:nvSpPr>
          <p:spPr>
            <a:xfrm>
              <a:off x="1175557" y="3115724"/>
              <a:ext cx="3180419" cy="146540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dirty="0">
                  <a:solidFill>
                    <a:prstClr val="black"/>
                  </a:solidFill>
                  <a:latin typeface="Gotham HTF"/>
                </a:rPr>
                <a:t>Se o </a:t>
              </a:r>
              <a:r>
                <a:rPr lang="pt-BR" dirty="0" err="1">
                  <a:solidFill>
                    <a:prstClr val="black"/>
                  </a:solidFill>
                  <a:latin typeface="Gotham HTF"/>
                </a:rPr>
                <a:t>Watchdog</a:t>
              </a:r>
              <a:r>
                <a:rPr lang="pt-BR" dirty="0">
                  <a:solidFill>
                    <a:prstClr val="black"/>
                  </a:solidFill>
                  <a:latin typeface="Gotham HTF"/>
                </a:rPr>
                <a:t> não receber o sinal de Feed em um determinado tempo, ele entende que algo deu errado e </a:t>
              </a:r>
              <a:r>
                <a:rPr lang="pt-BR" b="1" dirty="0">
                  <a:solidFill>
                    <a:srgbClr val="ED145B"/>
                  </a:solidFill>
                  <a:latin typeface="Gotham HTF"/>
                </a:rPr>
                <a:t>Reseta a CPU</a:t>
              </a:r>
            </a:p>
          </p:txBody>
        </p:sp>
        <p:sp>
          <p:nvSpPr>
            <p:cNvPr id="12" name="Rectangle 80">
              <a:extLst>
                <a:ext uri="{FF2B5EF4-FFF2-40B4-BE49-F238E27FC236}">
                  <a16:creationId xmlns:a16="http://schemas.microsoft.com/office/drawing/2014/main" id="{7B25B77C-D2F5-B38B-FD2B-DD24B24B303E}"/>
                </a:ext>
              </a:extLst>
            </p:cNvPr>
            <p:cNvSpPr/>
            <p:nvPr/>
          </p:nvSpPr>
          <p:spPr>
            <a:xfrm>
              <a:off x="962722" y="3115725"/>
              <a:ext cx="212834" cy="146540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dirty="0">
                <a:solidFill>
                  <a:prstClr val="white"/>
                </a:solidFill>
                <a:latin typeface="Gotham HTF"/>
              </a:endParaRPr>
            </a:p>
          </p:txBody>
        </p:sp>
        <p:sp>
          <p:nvSpPr>
            <p:cNvPr id="13" name="Oval 81">
              <a:extLst>
                <a:ext uri="{FF2B5EF4-FFF2-40B4-BE49-F238E27FC236}">
                  <a16:creationId xmlns:a16="http://schemas.microsoft.com/office/drawing/2014/main" id="{1B56DE40-EA70-ACE8-14D9-9CA3FA4E14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311" y="3536699"/>
              <a:ext cx="623455" cy="6234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dirty="0">
                <a:solidFill>
                  <a:prstClr val="white"/>
                </a:solidFill>
                <a:latin typeface="Gotham HTF"/>
              </a:endParaRPr>
            </a:p>
          </p:txBody>
        </p:sp>
        <p:cxnSp>
          <p:nvCxnSpPr>
            <p:cNvPr id="14" name="Straight Connector 82">
              <a:extLst>
                <a:ext uri="{FF2B5EF4-FFF2-40B4-BE49-F238E27FC236}">
                  <a16:creationId xmlns:a16="http://schemas.microsoft.com/office/drawing/2014/main" id="{77D89AFA-EDEF-49A7-1DFD-2E3BD8013E63}"/>
                </a:ext>
              </a:extLst>
            </p:cNvPr>
            <p:cNvCxnSpPr>
              <a:cxnSpLocks/>
              <a:stCxn id="13" idx="6"/>
              <a:endCxn id="12" idx="1"/>
            </p:cNvCxnSpPr>
            <p:nvPr/>
          </p:nvCxnSpPr>
          <p:spPr>
            <a:xfrm flipV="1">
              <a:off x="801766" y="3848426"/>
              <a:ext cx="160956" cy="1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89C1F49-305D-8E22-7194-92B4355E5969}"/>
              </a:ext>
            </a:extLst>
          </p:cNvPr>
          <p:cNvGrpSpPr/>
          <p:nvPr/>
        </p:nvGrpSpPr>
        <p:grpSpPr>
          <a:xfrm>
            <a:off x="178311" y="5142846"/>
            <a:ext cx="4177665" cy="1094466"/>
            <a:chOff x="178311" y="5142846"/>
            <a:chExt cx="4177665" cy="1094466"/>
          </a:xfrm>
        </p:grpSpPr>
        <p:sp>
          <p:nvSpPr>
            <p:cNvPr id="16" name="Rectangle 85">
              <a:extLst>
                <a:ext uri="{FF2B5EF4-FFF2-40B4-BE49-F238E27FC236}">
                  <a16:creationId xmlns:a16="http://schemas.microsoft.com/office/drawing/2014/main" id="{09EA7F6A-C7C3-18C5-4CB7-51877B456959}"/>
                </a:ext>
              </a:extLst>
            </p:cNvPr>
            <p:cNvSpPr/>
            <p:nvPr/>
          </p:nvSpPr>
          <p:spPr>
            <a:xfrm>
              <a:off x="1175557" y="5142846"/>
              <a:ext cx="3180419" cy="109446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dirty="0">
                  <a:solidFill>
                    <a:prstClr val="black"/>
                  </a:solidFill>
                  <a:latin typeface="Gotham HTF"/>
                </a:rPr>
                <a:t>O </a:t>
              </a:r>
              <a:r>
                <a:rPr lang="pt-BR" dirty="0" err="1">
                  <a:solidFill>
                    <a:prstClr val="black"/>
                  </a:solidFill>
                  <a:latin typeface="Gotham HTF"/>
                </a:rPr>
                <a:t>Watchdog</a:t>
              </a:r>
              <a:r>
                <a:rPr lang="pt-BR" dirty="0">
                  <a:solidFill>
                    <a:prstClr val="black"/>
                  </a:solidFill>
                  <a:latin typeface="Gotham HTF"/>
                </a:rPr>
                <a:t> também tem um sinal chamado </a:t>
              </a:r>
              <a:r>
                <a:rPr lang="pt-BR" b="1" dirty="0" err="1">
                  <a:solidFill>
                    <a:srgbClr val="ED145B"/>
                  </a:solidFill>
                  <a:latin typeface="Gotham HTF"/>
                </a:rPr>
                <a:t>Kick</a:t>
              </a:r>
              <a:r>
                <a:rPr lang="pt-BR" dirty="0">
                  <a:solidFill>
                    <a:prstClr val="black"/>
                  </a:solidFill>
                  <a:latin typeface="Gotham HTF"/>
                </a:rPr>
                <a:t>, que quando acionado, </a:t>
              </a:r>
              <a:r>
                <a:rPr lang="pt-BR" b="1" dirty="0">
                  <a:solidFill>
                    <a:srgbClr val="ED145B"/>
                  </a:solidFill>
                  <a:latin typeface="Gotham HTF"/>
                </a:rPr>
                <a:t>reseta imediatamente a CPU</a:t>
              </a:r>
            </a:p>
          </p:txBody>
        </p:sp>
        <p:sp>
          <p:nvSpPr>
            <p:cNvPr id="17" name="Rectangle 86">
              <a:extLst>
                <a:ext uri="{FF2B5EF4-FFF2-40B4-BE49-F238E27FC236}">
                  <a16:creationId xmlns:a16="http://schemas.microsoft.com/office/drawing/2014/main" id="{2B78A01C-3CA4-52F3-73FF-2933BDF1F963}"/>
                </a:ext>
              </a:extLst>
            </p:cNvPr>
            <p:cNvSpPr/>
            <p:nvPr/>
          </p:nvSpPr>
          <p:spPr>
            <a:xfrm>
              <a:off x="962722" y="5142846"/>
              <a:ext cx="212834" cy="109446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dirty="0">
                <a:solidFill>
                  <a:prstClr val="white"/>
                </a:solidFill>
                <a:latin typeface="Gotham HTF"/>
              </a:endParaRPr>
            </a:p>
          </p:txBody>
        </p:sp>
        <p:sp>
          <p:nvSpPr>
            <p:cNvPr id="18" name="Oval 87">
              <a:extLst>
                <a:ext uri="{FF2B5EF4-FFF2-40B4-BE49-F238E27FC236}">
                  <a16:creationId xmlns:a16="http://schemas.microsoft.com/office/drawing/2014/main" id="{30CFCFE3-70BE-A3E5-4E10-9D6542E4DA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311" y="5378353"/>
              <a:ext cx="623455" cy="6234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dirty="0">
                <a:solidFill>
                  <a:prstClr val="white"/>
                </a:solidFill>
                <a:latin typeface="Gotham HTF"/>
              </a:endParaRPr>
            </a:p>
          </p:txBody>
        </p:sp>
        <p:cxnSp>
          <p:nvCxnSpPr>
            <p:cNvPr id="19" name="Straight Connector 88">
              <a:extLst>
                <a:ext uri="{FF2B5EF4-FFF2-40B4-BE49-F238E27FC236}">
                  <a16:creationId xmlns:a16="http://schemas.microsoft.com/office/drawing/2014/main" id="{A5574601-F253-1352-D940-90DDD920E3DB}"/>
                </a:ext>
              </a:extLst>
            </p:cNvPr>
            <p:cNvCxnSpPr>
              <a:stCxn id="18" idx="6"/>
              <a:endCxn id="17" idx="1"/>
            </p:cNvCxnSpPr>
            <p:nvPr/>
          </p:nvCxnSpPr>
          <p:spPr>
            <a:xfrm flipV="1">
              <a:off x="801766" y="5690080"/>
              <a:ext cx="160956" cy="1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9156043-32D6-28EA-9C47-A7D1FFEADE93}"/>
              </a:ext>
            </a:extLst>
          </p:cNvPr>
          <p:cNvSpPr txBox="1"/>
          <p:nvPr/>
        </p:nvSpPr>
        <p:spPr>
          <a:xfrm>
            <a:off x="5823270" y="5132707"/>
            <a:ext cx="235800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https://embarcados.com.br/esp32-watchdog-timer/</a:t>
            </a:r>
          </a:p>
        </p:txBody>
      </p:sp>
    </p:spTree>
    <p:extLst>
      <p:ext uri="{BB962C8B-B14F-4D97-AF65-F5344CB8AC3E}">
        <p14:creationId xmlns:p14="http://schemas.microsoft.com/office/powerpoint/2010/main" val="42142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Watchdog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1 Arduino;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587943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6EC278-E11C-CE57-302F-F4E80D287644}"/>
              </a:ext>
            </a:extLst>
          </p:cNvPr>
          <p:cNvSpPr txBox="1"/>
          <p:nvPr/>
        </p:nvSpPr>
        <p:spPr>
          <a:xfrm>
            <a:off x="306452" y="6029887"/>
            <a:ext cx="376149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 dirty="0">
                <a:latin typeface="Gotham HTF"/>
                <a:hlinkClick r:id="rId3"/>
              </a:rPr>
              <a:t>Projeto 12 - </a:t>
            </a:r>
            <a:r>
              <a:rPr lang="pt-BR" sz="1600" dirty="0" err="1">
                <a:latin typeface="Gotham HTF"/>
                <a:hlinkClick r:id="rId3"/>
              </a:rPr>
              <a:t>Watchdog</a:t>
            </a:r>
            <a:endParaRPr lang="pt-BR" sz="1600" dirty="0">
              <a:latin typeface="Gotham HTF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2DDF87-9850-32E7-430B-A391FE028282}"/>
              </a:ext>
            </a:extLst>
          </p:cNvPr>
          <p:cNvSpPr txBox="1"/>
          <p:nvPr/>
        </p:nvSpPr>
        <p:spPr>
          <a:xfrm>
            <a:off x="228600" y="1412776"/>
            <a:ext cx="4127376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Neste laboratório, vamos explorar o conceito de </a:t>
            </a:r>
            <a:r>
              <a:rPr lang="pt-BR" dirty="0" err="1">
                <a:latin typeface="Gotham HTF"/>
              </a:rPr>
              <a:t>Watchdog</a:t>
            </a:r>
            <a:r>
              <a:rPr lang="pt-BR" dirty="0">
                <a:latin typeface="Gotham HTF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800" dirty="0">
                <a:latin typeface="Gotham HTF"/>
              </a:rPr>
              <a:t>Vamos configurar o </a:t>
            </a:r>
            <a:r>
              <a:rPr lang="pt-BR" sz="1800" dirty="0" err="1">
                <a:latin typeface="Gotham HTF"/>
              </a:rPr>
              <a:t>Watchdog</a:t>
            </a:r>
            <a:r>
              <a:rPr lang="pt-BR" sz="1800" dirty="0">
                <a:latin typeface="Gotham HTF"/>
              </a:rPr>
              <a:t> do Arduino e simular algumas situações de travamento, observando como o </a:t>
            </a:r>
            <a:r>
              <a:rPr lang="pt-BR" dirty="0" err="1">
                <a:latin typeface="Gotham HTF"/>
              </a:rPr>
              <a:t>W</a:t>
            </a:r>
            <a:r>
              <a:rPr lang="pt-BR" sz="1800" dirty="0" err="1">
                <a:latin typeface="Gotham HTF"/>
              </a:rPr>
              <a:t>atchdog</a:t>
            </a:r>
            <a:r>
              <a:rPr lang="pt-BR" sz="1800" dirty="0">
                <a:latin typeface="Gotham HTF"/>
              </a:rPr>
              <a:t> efetua o reset se não receber o sinal de feed.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B7084E0-640C-F5C1-0F7A-5B860B08B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06" t="7007" r="6441"/>
          <a:stretch/>
        </p:blipFill>
        <p:spPr>
          <a:xfrm>
            <a:off x="4716016" y="1124744"/>
            <a:ext cx="4027181" cy="332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RTC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1 Arduino;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1 RTC; </a:t>
            </a:r>
          </a:p>
          <a:p>
            <a:pPr marL="300038" lvl="1" indent="0">
              <a:buNone/>
            </a:pPr>
            <a:r>
              <a:rPr lang="pt-BR" sz="1400" dirty="0">
                <a:latin typeface="Gotham HTF"/>
              </a:rPr>
              <a:t>• Jumpers </a:t>
            </a:r>
            <a:r>
              <a:rPr lang="pt-BR" sz="1400" dirty="0" err="1">
                <a:latin typeface="Gotham HTF"/>
              </a:rPr>
              <a:t>cables</a:t>
            </a:r>
            <a:r>
              <a:rPr lang="pt-BR" sz="1400" dirty="0">
                <a:latin typeface="Gotham HTF"/>
              </a:rPr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587943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6EC278-E11C-CE57-302F-F4E80D287644}"/>
              </a:ext>
            </a:extLst>
          </p:cNvPr>
          <p:cNvSpPr txBox="1"/>
          <p:nvPr/>
        </p:nvSpPr>
        <p:spPr>
          <a:xfrm>
            <a:off x="306452" y="6029887"/>
            <a:ext cx="4265548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 dirty="0">
                <a:latin typeface="Gotham HTF"/>
                <a:hlinkClick r:id="rId3"/>
              </a:rPr>
              <a:t>Projeto 13 – Data e Hora com RTC</a:t>
            </a:r>
            <a:endParaRPr lang="pt-BR" sz="1600" dirty="0">
              <a:latin typeface="Gotham HTF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2DDF87-9850-32E7-430B-A391FE028282}"/>
              </a:ext>
            </a:extLst>
          </p:cNvPr>
          <p:cNvSpPr txBox="1"/>
          <p:nvPr/>
        </p:nvSpPr>
        <p:spPr>
          <a:xfrm>
            <a:off x="228600" y="1412776"/>
            <a:ext cx="4127376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Neste laboratório, vamos explorar o uso do RTC.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800" dirty="0">
                <a:latin typeface="Gotham HTF"/>
              </a:rPr>
              <a:t>Para isso vamos </a:t>
            </a:r>
            <a:r>
              <a:rPr lang="pt-BR" dirty="0">
                <a:latin typeface="Gotham HTF"/>
              </a:rPr>
              <a:t>fazer com que o Arduino se comunique com o módulo RTC via I2C, e mostrar a data e hora atualizada via Serial Monitor</a:t>
            </a:r>
            <a:endParaRPr lang="pt-BR" sz="1800" dirty="0">
              <a:latin typeface="Gotham HTF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AF060A7-B187-964D-6494-CDB28C786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1437117"/>
            <a:ext cx="4797326" cy="277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2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49AF9E7-CBBA-F8E2-68A5-2AA6875C12C8}"/>
              </a:ext>
            </a:extLst>
          </p:cNvPr>
          <p:cNvSpPr txBox="1"/>
          <p:nvPr/>
        </p:nvSpPr>
        <p:spPr>
          <a:xfrm>
            <a:off x="827584" y="1950069"/>
            <a:ext cx="4127376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Altere o projeto do laboratório de Data e Hora com RTC para que a as informações apareçam em um Display LCD;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sz="1800" dirty="0">
              <a:latin typeface="Gotham HTF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Em seguida implemente um programa em que o RTC é atualizado via comandos da Serial.</a:t>
            </a:r>
            <a:endParaRPr lang="pt-BR" sz="1800" dirty="0">
              <a:latin typeface="Gotham HTF"/>
            </a:endParaRPr>
          </a:p>
        </p:txBody>
      </p:sp>
      <p:pic>
        <p:nvPicPr>
          <p:cNvPr id="3" name="Picture 4" descr="Resultado de imagem para nerd vector gif">
            <a:extLst>
              <a:ext uri="{FF2B5EF4-FFF2-40B4-BE49-F238E27FC236}">
                <a16:creationId xmlns:a16="http://schemas.microsoft.com/office/drawing/2014/main" id="{A69E340B-25E8-C3CE-E14E-0AA586BE29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0" y="2060848"/>
            <a:ext cx="4067006" cy="305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91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Engenharia de Software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Edge </a:t>
            </a:r>
            <a:r>
              <a:rPr lang="pt-BR" sz="2000" cap="all" dirty="0" err="1">
                <a:solidFill>
                  <a:srgbClr val="91A3AD"/>
                </a:solidFill>
                <a:latin typeface="Gotham HTF Light"/>
              </a:rPr>
              <a:t>Computing</a:t>
            </a:r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 &amp; Computer Systems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08 – </a:t>
            </a:r>
            <a:r>
              <a:rPr lang="en-US" sz="3600" dirty="0">
                <a:solidFill>
                  <a:srgbClr val="ED265B"/>
                </a:solidFill>
                <a:latin typeface="Gotham HTF Medium"/>
              </a:rPr>
              <a:t>Sistema de Clock, RTC e Watchdog</a:t>
            </a:r>
            <a:endParaRPr lang="pt-BR" sz="3600" u="sng" dirty="0">
              <a:solidFill>
                <a:srgbClr val="ED265B"/>
              </a:solidFill>
              <a:latin typeface="Gotham HTF Medium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539552" y="2198559"/>
            <a:ext cx="5256584" cy="3276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O que é </a:t>
            </a:r>
            <a:r>
              <a:rPr lang="pt-BR" sz="2000" dirty="0" err="1">
                <a:latin typeface="Gotham HTF Light"/>
                <a:cs typeface="Gotham HTF Light"/>
              </a:rPr>
              <a:t>Clock</a:t>
            </a:r>
            <a:r>
              <a:rPr lang="pt-BR" sz="2000" dirty="0">
                <a:latin typeface="Gotham HTF Light"/>
                <a:cs typeface="Gotham HTF Light"/>
              </a:rPr>
              <a:t>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Importância do </a:t>
            </a:r>
            <a:r>
              <a:rPr lang="pt-BR" sz="2000" dirty="0" err="1">
                <a:latin typeface="Gotham HTF Light"/>
                <a:cs typeface="Gotham HTF Light"/>
              </a:rPr>
              <a:t>Clock</a:t>
            </a:r>
            <a:r>
              <a:rPr lang="pt-BR" sz="2000" dirty="0">
                <a:latin typeface="Gotham HTF Light"/>
                <a:cs typeface="Gotham HTF Light"/>
              </a:rPr>
              <a:t> para Computadores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O que é RTC?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O que é UTC?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O que é </a:t>
            </a:r>
            <a:r>
              <a:rPr lang="pt-BR" sz="2000" dirty="0" err="1">
                <a:latin typeface="Gotham HTF Light"/>
                <a:cs typeface="Gotham HTF Light"/>
              </a:rPr>
              <a:t>Watchdog</a:t>
            </a:r>
            <a:r>
              <a:rPr lang="pt-BR" sz="2000" dirty="0">
                <a:latin typeface="Gotham HTF Light"/>
                <a:cs typeface="Gotham HTF Light"/>
              </a:rPr>
              <a:t>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Laboratório;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Exercício;</a:t>
            </a:r>
          </a:p>
        </p:txBody>
      </p:sp>
      <p:pic>
        <p:nvPicPr>
          <p:cNvPr id="2" name="Google Shape;82;p18">
            <a:extLst>
              <a:ext uri="{FF2B5EF4-FFF2-40B4-BE49-F238E27FC236}">
                <a16:creationId xmlns:a16="http://schemas.microsoft.com/office/drawing/2014/main" id="{3691AC1D-3573-E7EE-BE2A-EE05192401A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472" y="1629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Clock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?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335174A0-85E7-668F-65A6-CB34DC1AC57E}"/>
              </a:ext>
            </a:extLst>
          </p:cNvPr>
          <p:cNvGrpSpPr/>
          <p:nvPr/>
        </p:nvGrpSpPr>
        <p:grpSpPr>
          <a:xfrm>
            <a:off x="323528" y="836713"/>
            <a:ext cx="5112568" cy="720080"/>
            <a:chOff x="638714" y="1308295"/>
            <a:chExt cx="10971395" cy="1901011"/>
          </a:xfrm>
        </p:grpSpPr>
        <p:sp>
          <p:nvSpPr>
            <p:cNvPr id="6" name="Rectangle 78">
              <a:extLst>
                <a:ext uri="{FF2B5EF4-FFF2-40B4-BE49-F238E27FC236}">
                  <a16:creationId xmlns:a16="http://schemas.microsoft.com/office/drawing/2014/main" id="{96D56594-87F0-CBD7-6C38-B1CE694782A5}"/>
                </a:ext>
              </a:extLst>
            </p:cNvPr>
            <p:cNvSpPr/>
            <p:nvPr/>
          </p:nvSpPr>
          <p:spPr bwMode="auto">
            <a:xfrm>
              <a:off x="1378424" y="1308295"/>
              <a:ext cx="10231685" cy="183240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Antes 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de falarmos de computadores, vamos falar de Música!</a:t>
              </a:r>
            </a:p>
          </p:txBody>
        </p:sp>
        <p:sp>
          <p:nvSpPr>
            <p:cNvPr id="7" name="Pentagon 26">
              <a:extLst>
                <a:ext uri="{FF2B5EF4-FFF2-40B4-BE49-F238E27FC236}">
                  <a16:creationId xmlns:a16="http://schemas.microsoft.com/office/drawing/2014/main" id="{9AB85771-864C-CDCC-4D74-0CFC2309C8FF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7B0BB0C3-5BE1-45E5-5315-C3B493DA3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r="4294"/>
          <a:stretch/>
        </p:blipFill>
        <p:spPr>
          <a:xfrm>
            <a:off x="5580112" y="836712"/>
            <a:ext cx="3448280" cy="3752697"/>
          </a:xfrm>
          <a:prstGeom prst="rect">
            <a:avLst/>
          </a:prstGeom>
        </p:spPr>
      </p:pic>
      <p:pic>
        <p:nvPicPr>
          <p:cNvPr id="18" name="Mídia Online 17" title="60 BPM Metronome">
            <a:hlinkClick r:id="" action="ppaction://media"/>
            <a:extLst>
              <a:ext uri="{FF2B5EF4-FFF2-40B4-BE49-F238E27FC236}">
                <a16:creationId xmlns:a16="http://schemas.microsoft.com/office/drawing/2014/main" id="{C83C961E-1E8C-DCB3-6F8D-AAE96E7F43A9}"/>
              </a:ext>
            </a:extLst>
          </p:cNvPr>
          <p:cNvPicPr>
            <a:picLocks noRot="1" noChangeAspect="1"/>
          </p:cNvPicPr>
          <p:nvPr>
            <a:videoFile r:link="rId1"/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3528" y="1700809"/>
            <a:ext cx="5112568" cy="2888601"/>
          </a:xfrm>
          <a:prstGeom prst="rect">
            <a:avLst/>
          </a:prstGeom>
        </p:spPr>
      </p:pic>
      <p:pic>
        <p:nvPicPr>
          <p:cNvPr id="1030" name="Picture 6" descr="Clock signals | CircuitVerse">
            <a:extLst>
              <a:ext uri="{FF2B5EF4-FFF2-40B4-BE49-F238E27FC236}">
                <a16:creationId xmlns:a16="http://schemas.microsoft.com/office/drawing/2014/main" id="{38E9B549-BD9C-C89B-A272-B2702DEBD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00"/>
          <a:stretch/>
        </p:blipFill>
        <p:spPr bwMode="auto">
          <a:xfrm>
            <a:off x="1835696" y="4869160"/>
            <a:ext cx="5715000" cy="106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15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Clock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?</a:t>
            </a:r>
          </a:p>
        </p:txBody>
      </p:sp>
      <p:pic>
        <p:nvPicPr>
          <p:cNvPr id="3" name="Mídia Online 2" title="Lesson #1: Warm Up Session Lvl.1 (Bass Exercise) (Play Along Tabs In Video)">
            <a:hlinkClick r:id="" action="ppaction://media"/>
            <a:extLst>
              <a:ext uri="{FF2B5EF4-FFF2-40B4-BE49-F238E27FC236}">
                <a16:creationId xmlns:a16="http://schemas.microsoft.com/office/drawing/2014/main" id="{47014D67-C52A-DEB5-4520-77973FF056CA}"/>
              </a:ext>
            </a:extLst>
          </p:cNvPr>
          <p:cNvPicPr>
            <a:picLocks noRot="1" noChangeAspect="1"/>
          </p:cNvPicPr>
          <p:nvPr>
            <a:videoFile r:link="rId1"/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66223" y="1052736"/>
            <a:ext cx="8411554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9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Clock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?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36BD3779-C748-DA1D-A8A4-1BB602559395}"/>
              </a:ext>
            </a:extLst>
          </p:cNvPr>
          <p:cNvGrpSpPr/>
          <p:nvPr/>
        </p:nvGrpSpPr>
        <p:grpSpPr>
          <a:xfrm>
            <a:off x="323528" y="1052736"/>
            <a:ext cx="3888432" cy="1512168"/>
            <a:chOff x="638714" y="1308295"/>
            <a:chExt cx="10971395" cy="1901011"/>
          </a:xfrm>
        </p:grpSpPr>
        <p:sp>
          <p:nvSpPr>
            <p:cNvPr id="3" name="Rectangle 78">
              <a:extLst>
                <a:ext uri="{FF2B5EF4-FFF2-40B4-BE49-F238E27FC236}">
                  <a16:creationId xmlns:a16="http://schemas.microsoft.com/office/drawing/2014/main" id="{EC2166BF-BB6E-907A-52E8-A1F30C2DB8AA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b="1" dirty="0" err="1">
                  <a:solidFill>
                    <a:srgbClr val="ED145B"/>
                  </a:solidFill>
                  <a:latin typeface="Gotham HTF"/>
                </a:rPr>
                <a:t>Clock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é um sinal digital de sincronização que estabelece o ritmo para executar instruções na CPU.</a:t>
              </a:r>
            </a:p>
          </p:txBody>
        </p:sp>
        <p:sp>
          <p:nvSpPr>
            <p:cNvPr id="4" name="Pentagon 26">
              <a:extLst>
                <a:ext uri="{FF2B5EF4-FFF2-40B4-BE49-F238E27FC236}">
                  <a16:creationId xmlns:a16="http://schemas.microsoft.com/office/drawing/2014/main" id="{420F1D16-F08B-29CE-DBAC-0AE2B38E0841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79A63291-5710-532C-A62C-929947EBB89A}"/>
              </a:ext>
            </a:extLst>
          </p:cNvPr>
          <p:cNvGrpSpPr/>
          <p:nvPr/>
        </p:nvGrpSpPr>
        <p:grpSpPr>
          <a:xfrm>
            <a:off x="323528" y="2913914"/>
            <a:ext cx="3888432" cy="1512168"/>
            <a:chOff x="638714" y="1308295"/>
            <a:chExt cx="10971395" cy="1901011"/>
          </a:xfrm>
        </p:grpSpPr>
        <p:sp>
          <p:nvSpPr>
            <p:cNvPr id="10" name="Rectangle 78">
              <a:extLst>
                <a:ext uri="{FF2B5EF4-FFF2-40B4-BE49-F238E27FC236}">
                  <a16:creationId xmlns:a16="http://schemas.microsoft.com/office/drawing/2014/main" id="{0A39A42F-B639-7997-3576-E824CA06D56C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É medido em Hertz, sendo que os computadores pessoais podem chegar a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Giga Hertz, 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enquanto os </a:t>
              </a:r>
              <a:r>
                <a:rPr lang="pt-BR" sz="2000" dirty="0" err="1">
                  <a:solidFill>
                    <a:schemeClr val="tx1"/>
                  </a:solidFill>
                  <a:latin typeface="Gotham HTF"/>
                </a:rPr>
                <a:t>uControladores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podem chegar a 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Mega Hertz.</a:t>
              </a:r>
              <a:endParaRPr lang="pt-BR" sz="20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1" name="Pentagon 26">
              <a:extLst>
                <a:ext uri="{FF2B5EF4-FFF2-40B4-BE49-F238E27FC236}">
                  <a16:creationId xmlns:a16="http://schemas.microsoft.com/office/drawing/2014/main" id="{4BD09217-678C-A272-C579-FF20100B7EFF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12" name="Group 2">
            <a:extLst>
              <a:ext uri="{FF2B5EF4-FFF2-40B4-BE49-F238E27FC236}">
                <a16:creationId xmlns:a16="http://schemas.microsoft.com/office/drawing/2014/main" id="{1701F5D8-49A3-7ED4-D779-B0822C52CCBC}"/>
              </a:ext>
            </a:extLst>
          </p:cNvPr>
          <p:cNvGrpSpPr/>
          <p:nvPr/>
        </p:nvGrpSpPr>
        <p:grpSpPr>
          <a:xfrm>
            <a:off x="323528" y="4775091"/>
            <a:ext cx="3888432" cy="1512168"/>
            <a:chOff x="638714" y="1308295"/>
            <a:chExt cx="10971395" cy="1901011"/>
          </a:xfrm>
        </p:grpSpPr>
        <p:sp>
          <p:nvSpPr>
            <p:cNvPr id="13" name="Rectangle 78">
              <a:extLst>
                <a:ext uri="{FF2B5EF4-FFF2-40B4-BE49-F238E27FC236}">
                  <a16:creationId xmlns:a16="http://schemas.microsoft.com/office/drawing/2014/main" id="{965C95D8-D07D-9A7B-2A8F-D0AC03B25880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Quanto maior a frequência, maior a capacidade de processamento e maior a dissipação de energia (Calor)</a:t>
              </a:r>
            </a:p>
          </p:txBody>
        </p:sp>
        <p:sp>
          <p:nvSpPr>
            <p:cNvPr id="14" name="Pentagon 26">
              <a:extLst>
                <a:ext uri="{FF2B5EF4-FFF2-40B4-BE49-F238E27FC236}">
                  <a16:creationId xmlns:a16="http://schemas.microsoft.com/office/drawing/2014/main" id="{107FD7F8-4F9C-357A-274D-AF5C5CA1BFCD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9B0A2787-2B64-BD31-1759-1D9A049D8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723" y="2082909"/>
            <a:ext cx="4765277" cy="317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2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Importância do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Clock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para Computadores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6480C31-FFF5-6AD1-5BA8-1C2A8064DDE9}"/>
              </a:ext>
            </a:extLst>
          </p:cNvPr>
          <p:cNvSpPr/>
          <p:nvPr/>
        </p:nvSpPr>
        <p:spPr>
          <a:xfrm>
            <a:off x="739699" y="2927132"/>
            <a:ext cx="1395175" cy="3166164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4472C4"/>
                </a:solidFill>
                <a:latin typeface="Gotham HTF"/>
              </a:rPr>
              <a:t>Sincronização</a:t>
            </a:r>
          </a:p>
          <a:p>
            <a:pPr algn="ctr" defTabSz="685800">
              <a:defRPr/>
            </a:pPr>
            <a:endParaRPr lang="pt-BR" sz="1400" b="1" dirty="0">
              <a:solidFill>
                <a:srgbClr val="4472C4"/>
              </a:solidFill>
              <a:latin typeface="Gotham HTF"/>
            </a:endParaRPr>
          </a:p>
          <a:p>
            <a:pPr algn="ctr" defTabSz="685800">
              <a:defRPr/>
            </a:pPr>
            <a:r>
              <a:rPr lang="pt-BR" sz="1400" dirty="0">
                <a:solidFill>
                  <a:srgbClr val="4472C4"/>
                </a:solidFill>
                <a:latin typeface="Gotham HTF"/>
              </a:rPr>
              <a:t>É responsável por sincronizar as tarefas entre os vários periféricos e processos, como um protocolo de comunicação</a:t>
            </a:r>
            <a:endParaRPr lang="pt-BR" sz="140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20" name="Flowchart: Off-page Connector 3">
            <a:extLst>
              <a:ext uri="{FF2B5EF4-FFF2-40B4-BE49-F238E27FC236}">
                <a16:creationId xmlns:a16="http://schemas.microsoft.com/office/drawing/2014/main" id="{CA538354-68E7-2CC2-9CBB-60551DE0811E}"/>
              </a:ext>
            </a:extLst>
          </p:cNvPr>
          <p:cNvSpPr/>
          <p:nvPr/>
        </p:nvSpPr>
        <p:spPr>
          <a:xfrm>
            <a:off x="717747" y="1772816"/>
            <a:ext cx="1395175" cy="802073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 : coins arrondis 12">
            <a:extLst>
              <a:ext uri="{FF2B5EF4-FFF2-40B4-BE49-F238E27FC236}">
                <a16:creationId xmlns:a16="http://schemas.microsoft.com/office/drawing/2014/main" id="{B549ADE4-2AF5-1610-3A21-7CB8132CC461}"/>
              </a:ext>
            </a:extLst>
          </p:cNvPr>
          <p:cNvSpPr/>
          <p:nvPr/>
        </p:nvSpPr>
        <p:spPr>
          <a:xfrm>
            <a:off x="717747" y="2794604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0E62961A-F9B2-0885-AA5C-B0D52918F6FD}"/>
              </a:ext>
            </a:extLst>
          </p:cNvPr>
          <p:cNvSpPr>
            <a:spLocks/>
          </p:cNvSpPr>
          <p:nvPr/>
        </p:nvSpPr>
        <p:spPr>
          <a:xfrm>
            <a:off x="2204677" y="2794604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5BF19807-7D9A-CB63-4852-BD29B9370847}"/>
              </a:ext>
            </a:extLst>
          </p:cNvPr>
          <p:cNvSpPr/>
          <p:nvPr/>
        </p:nvSpPr>
        <p:spPr>
          <a:xfrm>
            <a:off x="2351604" y="2927132"/>
            <a:ext cx="1395175" cy="3166164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7D31"/>
                </a:solidFill>
                <a:latin typeface="Gotham HTF"/>
              </a:rPr>
              <a:t>Execução</a:t>
            </a:r>
          </a:p>
          <a:p>
            <a:pPr algn="ctr" defTabSz="685800">
              <a:defRPr/>
            </a:pPr>
            <a:endParaRPr lang="pt-BR" sz="1400" b="1" dirty="0">
              <a:solidFill>
                <a:srgbClr val="ED7D31"/>
              </a:solidFill>
              <a:latin typeface="Gotham HTF"/>
            </a:endParaRPr>
          </a:p>
          <a:p>
            <a:pPr algn="ctr" defTabSz="685800">
              <a:defRPr/>
            </a:pPr>
            <a:r>
              <a:rPr lang="pt-BR" sz="1400" dirty="0">
                <a:solidFill>
                  <a:srgbClr val="ED7D31"/>
                </a:solidFill>
                <a:latin typeface="Gotham HTF"/>
              </a:rPr>
              <a:t>Cada instrução ou tarefa exercida no processador é realizada conforme o pulso de </a:t>
            </a:r>
            <a:r>
              <a:rPr lang="pt-BR" sz="1400" dirty="0" err="1">
                <a:solidFill>
                  <a:srgbClr val="ED7D31"/>
                </a:solidFill>
                <a:latin typeface="Gotham HTF"/>
              </a:rPr>
              <a:t>clock</a:t>
            </a:r>
            <a:r>
              <a:rPr lang="pt-BR" sz="1400" dirty="0">
                <a:solidFill>
                  <a:srgbClr val="ED7D31"/>
                </a:solidFill>
                <a:latin typeface="Gotham HTF"/>
              </a:rPr>
              <a:t>, como uma nota em um instrumento musical.</a:t>
            </a: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41E70955-35BF-4ECA-4FC0-70662E81CC7E}"/>
              </a:ext>
            </a:extLst>
          </p:cNvPr>
          <p:cNvSpPr/>
          <p:nvPr/>
        </p:nvSpPr>
        <p:spPr>
          <a:xfrm>
            <a:off x="3963510" y="2927132"/>
            <a:ext cx="1395175" cy="3166164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pt-BR" sz="1400" b="1" dirty="0">
                <a:solidFill>
                  <a:schemeClr val="accent3">
                    <a:lumMod val="50000"/>
                  </a:schemeClr>
                </a:solidFill>
                <a:latin typeface="Gotham HTF"/>
              </a:rPr>
              <a:t>Transferência</a:t>
            </a:r>
          </a:p>
          <a:p>
            <a:pPr algn="ctr" defTabSz="685800">
              <a:defRPr/>
            </a:pPr>
            <a:endParaRPr lang="pt-BR" sz="1400" b="1" dirty="0">
              <a:solidFill>
                <a:srgbClr val="A5A5A5"/>
              </a:solidFill>
              <a:latin typeface="Gotham HTF"/>
            </a:endParaRPr>
          </a:p>
          <a:p>
            <a:pPr algn="ctr" defTabSz="685800">
              <a:defRPr/>
            </a:pPr>
            <a:r>
              <a:rPr lang="pt-BR" sz="1400" dirty="0">
                <a:solidFill>
                  <a:schemeClr val="accent3">
                    <a:lumMod val="50000"/>
                  </a:schemeClr>
                </a:solidFill>
                <a:latin typeface="Gotham HTF"/>
              </a:rPr>
              <a:t>A comunicação entre o processador e as memórias é regida e sincronizada pelo </a:t>
            </a:r>
            <a:r>
              <a:rPr lang="pt-BR" sz="1400" dirty="0" err="1">
                <a:solidFill>
                  <a:schemeClr val="accent3">
                    <a:lumMod val="50000"/>
                  </a:schemeClr>
                </a:solidFill>
                <a:latin typeface="Gotham HTF"/>
              </a:rPr>
              <a:t>clock</a:t>
            </a:r>
            <a:r>
              <a:rPr lang="pt-BR" sz="1400" dirty="0">
                <a:solidFill>
                  <a:schemeClr val="accent3">
                    <a:lumMod val="50000"/>
                  </a:schemeClr>
                </a:solidFill>
                <a:latin typeface="Gotham HTF"/>
              </a:rPr>
              <a:t>. Quanto mais rápido o sinal, mais rápido é o acesso aos dados....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37334949-753C-097D-4C62-50BF28D8E8D5}"/>
              </a:ext>
            </a:extLst>
          </p:cNvPr>
          <p:cNvSpPr/>
          <p:nvPr/>
        </p:nvSpPr>
        <p:spPr>
          <a:xfrm>
            <a:off x="3845779" y="2794604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B56ED88C-8C9F-986C-6462-2E3694BC7D7A}"/>
              </a:ext>
            </a:extLst>
          </p:cNvPr>
          <p:cNvSpPr/>
          <p:nvPr/>
        </p:nvSpPr>
        <p:spPr>
          <a:xfrm>
            <a:off x="5575415" y="2927132"/>
            <a:ext cx="1395175" cy="3166164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Desempenho</a:t>
            </a:r>
          </a:p>
          <a:p>
            <a:pPr algn="ctr" defTabSz="685800">
              <a:defRPr/>
            </a:pPr>
            <a:endParaRPr lang="pt-BR" sz="1400" b="1" dirty="0">
              <a:solidFill>
                <a:srgbClr val="ED265B"/>
              </a:solidFill>
              <a:latin typeface="Gotham HTF"/>
            </a:endParaRPr>
          </a:p>
          <a:p>
            <a:pPr algn="ctr" defTabSz="685800">
              <a:defRPr/>
            </a:pPr>
            <a:r>
              <a:rPr lang="pt-BR" sz="1400" dirty="0">
                <a:solidFill>
                  <a:srgbClr val="ED265B"/>
                </a:solidFill>
                <a:latin typeface="Gotham HTF"/>
              </a:rPr>
              <a:t>... </a:t>
            </a:r>
            <a:r>
              <a:rPr lang="pt-BR" sz="1400" dirty="0" err="1">
                <a:solidFill>
                  <a:srgbClr val="ED265B"/>
                </a:solidFill>
                <a:latin typeface="Gotham HTF"/>
              </a:rPr>
              <a:t>Consequente-mente</a:t>
            </a:r>
            <a:r>
              <a:rPr lang="pt-BR" sz="1400" dirty="0">
                <a:solidFill>
                  <a:srgbClr val="ED265B"/>
                </a:solidFill>
                <a:latin typeface="Gotham HTF"/>
              </a:rPr>
              <a:t>, maior é o desempenho do computador, pois ele era realizar muito mais tarefas em menos tempo</a:t>
            </a: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64E52926-34E5-80AE-A9D7-E72584F4EEB0}"/>
              </a:ext>
            </a:extLst>
          </p:cNvPr>
          <p:cNvSpPr>
            <a:spLocks/>
          </p:cNvSpPr>
          <p:nvPr/>
        </p:nvSpPr>
        <p:spPr>
          <a:xfrm>
            <a:off x="7021956" y="2794604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4F40F26B-CAA9-3349-772E-A5195C96194B}"/>
              </a:ext>
            </a:extLst>
          </p:cNvPr>
          <p:cNvSpPr>
            <a:spLocks/>
          </p:cNvSpPr>
          <p:nvPr/>
        </p:nvSpPr>
        <p:spPr>
          <a:xfrm>
            <a:off x="5439464" y="2794604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92B88A31-6057-08ED-C7CB-076AC32279C7}"/>
              </a:ext>
            </a:extLst>
          </p:cNvPr>
          <p:cNvSpPr/>
          <p:nvPr/>
        </p:nvSpPr>
        <p:spPr>
          <a:xfrm>
            <a:off x="7187321" y="2927132"/>
            <a:ext cx="1395175" cy="3166164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pt-BR" sz="1400" b="1" dirty="0" err="1">
                <a:solidFill>
                  <a:srgbClr val="7B83EB"/>
                </a:solidFill>
                <a:latin typeface="Gotham HTF"/>
              </a:rPr>
              <a:t>Boosting</a:t>
            </a:r>
            <a:endParaRPr lang="pt-BR" sz="1400" b="1" dirty="0">
              <a:solidFill>
                <a:srgbClr val="7B83EB"/>
              </a:solidFill>
              <a:latin typeface="Gotham HTF"/>
            </a:endParaRPr>
          </a:p>
          <a:p>
            <a:pPr algn="ctr" defTabSz="685800">
              <a:defRPr/>
            </a:pPr>
            <a:endParaRPr lang="pt-BR" sz="1400" b="1" dirty="0">
              <a:solidFill>
                <a:srgbClr val="7B83EB"/>
              </a:solidFill>
              <a:latin typeface="Gotham HTF"/>
            </a:endParaRPr>
          </a:p>
          <a:p>
            <a:pPr algn="ctr" defTabSz="685800">
              <a:defRPr/>
            </a:pPr>
            <a:r>
              <a:rPr lang="pt-BR" sz="1400" dirty="0">
                <a:solidFill>
                  <a:srgbClr val="7B83EB"/>
                </a:solidFill>
                <a:latin typeface="Gotham HTF"/>
              </a:rPr>
              <a:t>Ou </a:t>
            </a:r>
            <a:r>
              <a:rPr lang="pt-BR" sz="1400" dirty="0" err="1">
                <a:solidFill>
                  <a:srgbClr val="7B83EB"/>
                </a:solidFill>
                <a:latin typeface="Gotham HTF"/>
              </a:rPr>
              <a:t>Overclocking</a:t>
            </a:r>
            <a:r>
              <a:rPr lang="pt-BR" sz="1400" dirty="0">
                <a:solidFill>
                  <a:srgbClr val="7B83EB"/>
                </a:solidFill>
                <a:latin typeface="Gotham HTF"/>
              </a:rPr>
              <a:t>. É uma técnica que consiste em aumentar a velocidade normal do </a:t>
            </a:r>
            <a:r>
              <a:rPr lang="pt-BR" sz="1400" dirty="0" err="1">
                <a:solidFill>
                  <a:srgbClr val="7B83EB"/>
                </a:solidFill>
                <a:latin typeface="Gotham HTF"/>
              </a:rPr>
              <a:t>clock</a:t>
            </a:r>
            <a:r>
              <a:rPr lang="pt-BR" sz="1400" dirty="0">
                <a:solidFill>
                  <a:srgbClr val="7B83EB"/>
                </a:solidFill>
                <a:latin typeface="Gotham HTF"/>
              </a:rPr>
              <a:t> para melhorar ainda mais o desempenho. Deve ser feito com cuidado!</a:t>
            </a:r>
          </a:p>
        </p:txBody>
      </p:sp>
      <p:sp>
        <p:nvSpPr>
          <p:cNvPr id="30" name="Flowchart: Off-page Connector 13">
            <a:extLst>
              <a:ext uri="{FF2B5EF4-FFF2-40B4-BE49-F238E27FC236}">
                <a16:creationId xmlns:a16="http://schemas.microsoft.com/office/drawing/2014/main" id="{01302091-BBEF-3361-BC65-47CBBB6DB671}"/>
              </a:ext>
            </a:extLst>
          </p:cNvPr>
          <p:cNvSpPr/>
          <p:nvPr/>
        </p:nvSpPr>
        <p:spPr>
          <a:xfrm>
            <a:off x="2340629" y="1772816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Flowchart: Off-page Connector 14">
            <a:extLst>
              <a:ext uri="{FF2B5EF4-FFF2-40B4-BE49-F238E27FC236}">
                <a16:creationId xmlns:a16="http://schemas.microsoft.com/office/drawing/2014/main" id="{5F65AE0D-84D8-0AC4-636B-E885EDA4BD7F}"/>
              </a:ext>
            </a:extLst>
          </p:cNvPr>
          <p:cNvSpPr/>
          <p:nvPr/>
        </p:nvSpPr>
        <p:spPr>
          <a:xfrm>
            <a:off x="3963510" y="1772816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" name="Flowchart: Off-page Connector 15">
            <a:extLst>
              <a:ext uri="{FF2B5EF4-FFF2-40B4-BE49-F238E27FC236}">
                <a16:creationId xmlns:a16="http://schemas.microsoft.com/office/drawing/2014/main" id="{49E51831-D320-A91C-9B73-2B5FA82FA0EA}"/>
              </a:ext>
            </a:extLst>
          </p:cNvPr>
          <p:cNvSpPr/>
          <p:nvPr/>
        </p:nvSpPr>
        <p:spPr>
          <a:xfrm>
            <a:off x="5586392" y="1772816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4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5" name="Flowchart: Off-page Connector 16">
            <a:extLst>
              <a:ext uri="{FF2B5EF4-FFF2-40B4-BE49-F238E27FC236}">
                <a16:creationId xmlns:a16="http://schemas.microsoft.com/office/drawing/2014/main" id="{DDD2909C-A73C-35BE-2F94-3A7792788092}"/>
              </a:ext>
            </a:extLst>
          </p:cNvPr>
          <p:cNvSpPr/>
          <p:nvPr/>
        </p:nvSpPr>
        <p:spPr>
          <a:xfrm>
            <a:off x="7209273" y="1772816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5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479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Importância do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Clock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para Computadores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AAF3E5-DC49-27E8-D001-EBBE29986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170887" y="1601501"/>
            <a:ext cx="5876190" cy="4370109"/>
          </a:xfrm>
          <a:prstGeom prst="rect">
            <a:avLst/>
          </a:prstGeom>
        </p:spPr>
      </p:pic>
      <p:grpSp>
        <p:nvGrpSpPr>
          <p:cNvPr id="4" name="Group 2">
            <a:extLst>
              <a:ext uri="{FF2B5EF4-FFF2-40B4-BE49-F238E27FC236}">
                <a16:creationId xmlns:a16="http://schemas.microsoft.com/office/drawing/2014/main" id="{3FCC3A51-B5C8-C211-2639-9573732DBD29}"/>
              </a:ext>
            </a:extLst>
          </p:cNvPr>
          <p:cNvGrpSpPr/>
          <p:nvPr/>
        </p:nvGrpSpPr>
        <p:grpSpPr>
          <a:xfrm>
            <a:off x="107504" y="2060848"/>
            <a:ext cx="3600400" cy="1512168"/>
            <a:chOff x="638714" y="1308295"/>
            <a:chExt cx="10158699" cy="1901011"/>
          </a:xfrm>
        </p:grpSpPr>
        <p:sp>
          <p:nvSpPr>
            <p:cNvPr id="5" name="Rectangle 78">
              <a:extLst>
                <a:ext uri="{FF2B5EF4-FFF2-40B4-BE49-F238E27FC236}">
                  <a16:creationId xmlns:a16="http://schemas.microsoft.com/office/drawing/2014/main" id="{3F77531E-E3DC-B67A-AA3B-CEF612BC67A6}"/>
                </a:ext>
              </a:extLst>
            </p:cNvPr>
            <p:cNvSpPr/>
            <p:nvPr/>
          </p:nvSpPr>
          <p:spPr bwMode="auto">
            <a:xfrm>
              <a:off x="1378422" y="1308295"/>
              <a:ext cx="9418991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O </a:t>
              </a:r>
              <a:r>
                <a:rPr lang="pt-BR" sz="2000" b="1" dirty="0" err="1">
                  <a:solidFill>
                    <a:srgbClr val="ED145B"/>
                  </a:solidFill>
                  <a:latin typeface="Gotham HTF"/>
                </a:rPr>
                <a:t>Clock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,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controla praticamente tudo nos computadores...</a:t>
              </a:r>
            </a:p>
          </p:txBody>
        </p:sp>
        <p:sp>
          <p:nvSpPr>
            <p:cNvPr id="6" name="Pentagon 26">
              <a:extLst>
                <a:ext uri="{FF2B5EF4-FFF2-40B4-BE49-F238E27FC236}">
                  <a16:creationId xmlns:a16="http://schemas.microsoft.com/office/drawing/2014/main" id="{154F97AF-4672-9460-AA92-D6D26171C88F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94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RTC?</a:t>
            </a: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79A63291-5710-532C-A62C-929947EBB89A}"/>
              </a:ext>
            </a:extLst>
          </p:cNvPr>
          <p:cNvGrpSpPr/>
          <p:nvPr/>
        </p:nvGrpSpPr>
        <p:grpSpPr>
          <a:xfrm>
            <a:off x="323528" y="2913914"/>
            <a:ext cx="4248472" cy="1512168"/>
            <a:chOff x="638714" y="1308295"/>
            <a:chExt cx="10971395" cy="1901011"/>
          </a:xfrm>
        </p:grpSpPr>
        <p:sp>
          <p:nvSpPr>
            <p:cNvPr id="10" name="Rectangle 78">
              <a:extLst>
                <a:ext uri="{FF2B5EF4-FFF2-40B4-BE49-F238E27FC236}">
                  <a16:creationId xmlns:a16="http://schemas.microsoft.com/office/drawing/2014/main" id="{0A39A42F-B639-7997-3576-E824CA06D56C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Ele conta os pulsos de </a:t>
              </a:r>
              <a:r>
                <a:rPr lang="pt-BR" sz="2000" dirty="0" err="1">
                  <a:solidFill>
                    <a:schemeClr val="tx1"/>
                  </a:solidFill>
                  <a:latin typeface="Gotham HTF"/>
                </a:rPr>
                <a:t>clock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e os transforma em unidade de tempo , como </a:t>
              </a:r>
              <a:r>
                <a:rPr lang="pt-BR" sz="2000" b="1" dirty="0">
                  <a:solidFill>
                    <a:srgbClr val="ED265B"/>
                  </a:solidFill>
                  <a:latin typeface="Gotham HTF"/>
                </a:rPr>
                <a:t>segundos, minutos, horas, dias, meses e anos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.</a:t>
              </a:r>
            </a:p>
          </p:txBody>
        </p:sp>
        <p:sp>
          <p:nvSpPr>
            <p:cNvPr id="11" name="Pentagon 26">
              <a:extLst>
                <a:ext uri="{FF2B5EF4-FFF2-40B4-BE49-F238E27FC236}">
                  <a16:creationId xmlns:a16="http://schemas.microsoft.com/office/drawing/2014/main" id="{4BD09217-678C-A272-C579-FF20100B7EFF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12" name="Group 2">
            <a:extLst>
              <a:ext uri="{FF2B5EF4-FFF2-40B4-BE49-F238E27FC236}">
                <a16:creationId xmlns:a16="http://schemas.microsoft.com/office/drawing/2014/main" id="{1701F5D8-49A3-7ED4-D779-B0822C52CCBC}"/>
              </a:ext>
            </a:extLst>
          </p:cNvPr>
          <p:cNvGrpSpPr/>
          <p:nvPr/>
        </p:nvGrpSpPr>
        <p:grpSpPr>
          <a:xfrm>
            <a:off x="323528" y="4775091"/>
            <a:ext cx="4248472" cy="1512168"/>
            <a:chOff x="638714" y="1308295"/>
            <a:chExt cx="10971395" cy="1901011"/>
          </a:xfrm>
        </p:grpSpPr>
        <p:sp>
          <p:nvSpPr>
            <p:cNvPr id="13" name="Rectangle 78">
              <a:extLst>
                <a:ext uri="{FF2B5EF4-FFF2-40B4-BE49-F238E27FC236}">
                  <a16:creationId xmlns:a16="http://schemas.microsoft.com/office/drawing/2014/main" id="{965C95D8-D07D-9A7B-2A8F-D0AC03B25880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É usado para controlar o sincronismo, gerar alarmes, registros de eventos e até criar calendários.</a:t>
              </a:r>
            </a:p>
          </p:txBody>
        </p:sp>
        <p:sp>
          <p:nvSpPr>
            <p:cNvPr id="14" name="Pentagon 26">
              <a:extLst>
                <a:ext uri="{FF2B5EF4-FFF2-40B4-BE49-F238E27FC236}">
                  <a16:creationId xmlns:a16="http://schemas.microsoft.com/office/drawing/2014/main" id="{107FD7F8-4F9C-357A-274D-AF5C5CA1BFCD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11C1A144-745B-AFDF-003F-D551F66C9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0" t="7759" r="4009" b="3839"/>
          <a:stretch/>
        </p:blipFill>
        <p:spPr>
          <a:xfrm>
            <a:off x="4858439" y="1581766"/>
            <a:ext cx="4176465" cy="4176464"/>
          </a:xfrm>
          <a:prstGeom prst="rect">
            <a:avLst/>
          </a:prstGeom>
        </p:spPr>
      </p:pic>
      <p:grpSp>
        <p:nvGrpSpPr>
          <p:cNvPr id="4" name="Group 2">
            <a:extLst>
              <a:ext uri="{FF2B5EF4-FFF2-40B4-BE49-F238E27FC236}">
                <a16:creationId xmlns:a16="http://schemas.microsoft.com/office/drawing/2014/main" id="{988D4FB6-102F-B7C0-0EF6-FDDED0959589}"/>
              </a:ext>
            </a:extLst>
          </p:cNvPr>
          <p:cNvGrpSpPr/>
          <p:nvPr/>
        </p:nvGrpSpPr>
        <p:grpSpPr>
          <a:xfrm>
            <a:off x="323528" y="1052736"/>
            <a:ext cx="4224196" cy="1512168"/>
            <a:chOff x="638714" y="1308295"/>
            <a:chExt cx="11918769" cy="1901011"/>
          </a:xfrm>
        </p:grpSpPr>
        <p:sp>
          <p:nvSpPr>
            <p:cNvPr id="5" name="Rectangle 78">
              <a:extLst>
                <a:ext uri="{FF2B5EF4-FFF2-40B4-BE49-F238E27FC236}">
                  <a16:creationId xmlns:a16="http://schemas.microsoft.com/office/drawing/2014/main" id="{4D24C120-971A-BBA0-D45C-C374DC5F7E21}"/>
                </a:ext>
              </a:extLst>
            </p:cNvPr>
            <p:cNvSpPr/>
            <p:nvPr/>
          </p:nvSpPr>
          <p:spPr bwMode="auto">
            <a:xfrm>
              <a:off x="1378422" y="1308295"/>
              <a:ext cx="11179061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Real Time </a:t>
              </a:r>
              <a:r>
                <a:rPr lang="pt-BR" sz="2000" b="1" dirty="0" err="1">
                  <a:solidFill>
                    <a:srgbClr val="ED145B"/>
                  </a:solidFill>
                  <a:latin typeface="Gotham HTF"/>
                </a:rPr>
                <a:t>Clock</a:t>
              </a:r>
              <a:r>
                <a:rPr lang="pt-BR" sz="2000" b="1" dirty="0">
                  <a:solidFill>
                    <a:srgbClr val="ED145B"/>
                  </a:solidFill>
                  <a:latin typeface="Gotham HTF"/>
                </a:rPr>
                <a:t>,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ou Relógio de Tempo Real. É um componente eletrônico usado para manter o controle </a:t>
              </a:r>
              <a:r>
                <a:rPr lang="pt-BR" sz="2000" b="1" dirty="0">
                  <a:solidFill>
                    <a:srgbClr val="ED265B"/>
                  </a:solidFill>
                  <a:latin typeface="Gotham HTF"/>
                </a:rPr>
                <a:t>preciso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 do tempo.</a:t>
              </a:r>
            </a:p>
          </p:txBody>
        </p:sp>
        <p:sp>
          <p:nvSpPr>
            <p:cNvPr id="6" name="Pentagon 26">
              <a:extLst>
                <a:ext uri="{FF2B5EF4-FFF2-40B4-BE49-F238E27FC236}">
                  <a16:creationId xmlns:a16="http://schemas.microsoft.com/office/drawing/2014/main" id="{C71BCBD5-616B-F8AB-07F9-67B12F7C3921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71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3D878925_596E_4270_B291_88A752E439C4&quot;,&quot;SourceFullName&quot;:&quot;https://www.youtube.com/embed/gsJEMH_emBM?feature=oembed&quot;,&quot;LastUpdate&quot;:&quot;2023-07-24 10:50 PM&quot;,&quot;UpdatedBy&quot;:&quot;Airton Toyofuku&quot;,&quot;IsLinked&quot;:false,&quot;IsBrokenLink&quot;:false,&quot;Type&quot;: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8501055F_1C41_4191_9D6B_2BB209C76331&quot;,&quot;SourceFullName&quot;:&quot;https://www.youtube.com/embed/7IPvdXjr-GM?start=289&amp;feature=oembed&quot;,&quot;LastUpdate&quot;:&quot;2023-07-24 11:07 PM&quot;,&quot;UpdatedBy&quot;:&quot;Airton Toyofuku&quot;,&quot;IsLinked&quot;:false,&quot;IsBrokenLink&quot;:false,&quot;Type&quot;:2}"/>
</p:tagLst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8690</TotalTime>
  <Words>1017</Words>
  <Application>Microsoft Office PowerPoint</Application>
  <PresentationFormat>Apresentação na tela (4:3)</PresentationFormat>
  <Paragraphs>112</Paragraphs>
  <Slides>19</Slides>
  <Notes>15</Notes>
  <HiddenSlides>0</HiddenSlides>
  <MMClips>2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Calibri Light</vt:lpstr>
      <vt:lpstr>Gotham HTF</vt:lpstr>
      <vt:lpstr>Gotham HTF Light</vt:lpstr>
      <vt:lpstr>Gotham HTF Medium</vt:lpstr>
      <vt:lpstr>Lato</vt:lpstr>
      <vt:lpstr>Times New Roman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523</cp:revision>
  <dcterms:created xsi:type="dcterms:W3CDTF">2018-08-18T04:32:45Z</dcterms:created>
  <dcterms:modified xsi:type="dcterms:W3CDTF">2023-07-26T01:23:16Z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